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4" r:id="rId5"/>
    <p:sldMasterId id="2147483709" r:id="rId6"/>
  </p:sldMasterIdLst>
  <p:notesMasterIdLst>
    <p:notesMasterId r:id="rId30"/>
  </p:notesMasterIdLst>
  <p:sldIdLst>
    <p:sldId id="256" r:id="rId7"/>
    <p:sldId id="303" r:id="rId8"/>
    <p:sldId id="294" r:id="rId9"/>
    <p:sldId id="265" r:id="rId10"/>
    <p:sldId id="262" r:id="rId11"/>
    <p:sldId id="271" r:id="rId12"/>
    <p:sldId id="318" r:id="rId13"/>
    <p:sldId id="269" r:id="rId14"/>
    <p:sldId id="263" r:id="rId15"/>
    <p:sldId id="268" r:id="rId16"/>
    <p:sldId id="330" r:id="rId17"/>
    <p:sldId id="304" r:id="rId18"/>
    <p:sldId id="273" r:id="rId19"/>
    <p:sldId id="306" r:id="rId20"/>
    <p:sldId id="267" r:id="rId21"/>
    <p:sldId id="308" r:id="rId22"/>
    <p:sldId id="279" r:id="rId23"/>
    <p:sldId id="328" r:id="rId24"/>
    <p:sldId id="333" r:id="rId25"/>
    <p:sldId id="309" r:id="rId26"/>
    <p:sldId id="334" r:id="rId27"/>
    <p:sldId id="310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CDB107-2788-E16D-572C-FA8930285589}" name="Muriel PIBOULEAU" initials="MP" userId="S::m.pibouleau@lesentreprisesdinsertion.org::94c47ee7-fc09-4e86-a4d3-c6c6df41f7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Philippe" initials="LP" lastIdx="1" clrIdx="0">
    <p:extLst>
      <p:ext uri="{19B8F6BF-5375-455C-9EA6-DF929625EA0E}">
        <p15:presenceInfo xmlns:p15="http://schemas.microsoft.com/office/powerpoint/2012/main" userId="S::l.philippe@lesentreprisesdinsertion.org::d056f0f1-4d64-4be6-9e8f-692c82aabe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3AD"/>
    <a:srgbClr val="58AC4A"/>
    <a:srgbClr val="2F6937"/>
    <a:srgbClr val="EAB200"/>
    <a:srgbClr val="224682"/>
    <a:srgbClr val="FED050"/>
    <a:srgbClr val="54CCDC"/>
    <a:srgbClr val="AC378A"/>
    <a:srgbClr val="C24A32"/>
    <a:srgbClr val="7D3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D376B-9074-4869-A37E-F938F7D610DB}" v="4" dt="2025-03-03T13:31:31.224"/>
    <p1510:client id="{6C088FCC-A6F2-5842-F638-586CB702E181}" v="6" dt="2025-03-03T10:24:26.285"/>
    <p1510:client id="{9A541ED0-6B5D-43D3-9640-A8BD44DB6F7D}" v="12" dt="2025-03-03T13:19:27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el PIBOULEAU" userId="94c47ee7-fc09-4e86-a4d3-c6c6df41f7ec" providerId="ADAL" clId="{DA6ADD0D-F89C-4F2E-9925-1A05183024B6}"/>
    <pc:docChg chg="custSel delSld modSld">
      <pc:chgData name="Muriel PIBOULEAU" userId="94c47ee7-fc09-4e86-a4d3-c6c6df41f7ec" providerId="ADAL" clId="{DA6ADD0D-F89C-4F2E-9925-1A05183024B6}" dt="2025-02-28T07:27:53.319" v="2304" actId="1076"/>
      <pc:docMkLst>
        <pc:docMk/>
      </pc:docMkLst>
      <pc:sldChg chg="del">
        <pc:chgData name="Muriel PIBOULEAU" userId="94c47ee7-fc09-4e86-a4d3-c6c6df41f7ec" providerId="ADAL" clId="{DA6ADD0D-F89C-4F2E-9925-1A05183024B6}" dt="2025-02-28T06:58:43.196" v="90" actId="47"/>
        <pc:sldMkLst>
          <pc:docMk/>
          <pc:sldMk cId="1857053203" sldId="287"/>
        </pc:sldMkLst>
      </pc:sldChg>
      <pc:sldChg chg="del">
        <pc:chgData name="Muriel PIBOULEAU" userId="94c47ee7-fc09-4e86-a4d3-c6c6df41f7ec" providerId="ADAL" clId="{DA6ADD0D-F89C-4F2E-9925-1A05183024B6}" dt="2025-02-28T06:59:07.375" v="91" actId="47"/>
        <pc:sldMkLst>
          <pc:docMk/>
          <pc:sldMk cId="573040028" sldId="288"/>
        </pc:sldMkLst>
      </pc:sldChg>
      <pc:sldChg chg="del">
        <pc:chgData name="Muriel PIBOULEAU" userId="94c47ee7-fc09-4e86-a4d3-c6c6df41f7ec" providerId="ADAL" clId="{DA6ADD0D-F89C-4F2E-9925-1A05183024B6}" dt="2025-02-28T06:59:14.167" v="92" actId="47"/>
        <pc:sldMkLst>
          <pc:docMk/>
          <pc:sldMk cId="1199732272" sldId="289"/>
        </pc:sldMkLst>
      </pc:sldChg>
      <pc:sldChg chg="addSp modSp mod">
        <pc:chgData name="Muriel PIBOULEAU" userId="94c47ee7-fc09-4e86-a4d3-c6c6df41f7ec" providerId="ADAL" clId="{DA6ADD0D-F89C-4F2E-9925-1A05183024B6}" dt="2025-02-28T07:10:22.299" v="1059" actId="20577"/>
        <pc:sldMkLst>
          <pc:docMk/>
          <pc:sldMk cId="118807097" sldId="309"/>
        </pc:sldMkLst>
        <pc:spChg chg="add mod">
          <ac:chgData name="Muriel PIBOULEAU" userId="94c47ee7-fc09-4e86-a4d3-c6c6df41f7ec" providerId="ADAL" clId="{DA6ADD0D-F89C-4F2E-9925-1A05183024B6}" dt="2025-02-28T07:10:22.299" v="1059" actId="20577"/>
          <ac:spMkLst>
            <pc:docMk/>
            <pc:sldMk cId="118807097" sldId="309"/>
            <ac:spMk id="3" creationId="{2F08BA98-EBDA-081C-E3DE-8155F374550D}"/>
          </ac:spMkLst>
        </pc:spChg>
      </pc:sldChg>
      <pc:sldChg chg="addSp delSp modSp mod">
        <pc:chgData name="Muriel PIBOULEAU" userId="94c47ee7-fc09-4e86-a4d3-c6c6df41f7ec" providerId="ADAL" clId="{DA6ADD0D-F89C-4F2E-9925-1A05183024B6}" dt="2025-02-28T07:25:15.464" v="2295" actId="20577"/>
        <pc:sldMkLst>
          <pc:docMk/>
          <pc:sldMk cId="3924478471" sldId="310"/>
        </pc:sldMkLst>
        <pc:spChg chg="add mod">
          <ac:chgData name="Muriel PIBOULEAU" userId="94c47ee7-fc09-4e86-a4d3-c6c6df41f7ec" providerId="ADAL" clId="{DA6ADD0D-F89C-4F2E-9925-1A05183024B6}" dt="2025-02-28T07:25:15.464" v="2295" actId="20577"/>
          <ac:spMkLst>
            <pc:docMk/>
            <pc:sldMk cId="3924478471" sldId="310"/>
            <ac:spMk id="5" creationId="{E03419F6-9D35-EA5C-E00B-6FF4970673BC}"/>
          </ac:spMkLst>
        </pc:spChg>
      </pc:sldChg>
      <pc:sldChg chg="del">
        <pc:chgData name="Muriel PIBOULEAU" userId="94c47ee7-fc09-4e86-a4d3-c6c6df41f7ec" providerId="ADAL" clId="{DA6ADD0D-F89C-4F2E-9925-1A05183024B6}" dt="2025-02-28T06:59:30.322" v="93" actId="47"/>
        <pc:sldMkLst>
          <pc:docMk/>
          <pc:sldMk cId="2211868253" sldId="315"/>
        </pc:sldMkLst>
      </pc:sldChg>
      <pc:sldChg chg="addSp delSp modSp mod">
        <pc:chgData name="Muriel PIBOULEAU" userId="94c47ee7-fc09-4e86-a4d3-c6c6df41f7ec" providerId="ADAL" clId="{DA6ADD0D-F89C-4F2E-9925-1A05183024B6}" dt="2025-02-28T07:27:42.784" v="2303" actId="207"/>
        <pc:sldMkLst>
          <pc:docMk/>
          <pc:sldMk cId="878946586" sldId="318"/>
        </pc:sldMkLst>
        <pc:spChg chg="mod">
          <ac:chgData name="Muriel PIBOULEAU" userId="94c47ee7-fc09-4e86-a4d3-c6c6df41f7ec" providerId="ADAL" clId="{DA6ADD0D-F89C-4F2E-9925-1A05183024B6}" dt="2025-02-28T06:57:16.880" v="12" actId="1076"/>
          <ac:spMkLst>
            <pc:docMk/>
            <pc:sldMk cId="878946586" sldId="318"/>
            <ac:spMk id="3" creationId="{A7A40EEC-C57D-4405-9B8A-D0CBD23349C8}"/>
          </ac:spMkLst>
        </pc:spChg>
        <pc:graphicFrameChg chg="mod">
          <ac:chgData name="Muriel PIBOULEAU" userId="94c47ee7-fc09-4e86-a4d3-c6c6df41f7ec" providerId="ADAL" clId="{DA6ADD0D-F89C-4F2E-9925-1A05183024B6}" dt="2025-02-28T07:27:42.784" v="2303" actId="207"/>
          <ac:graphicFrameMkLst>
            <pc:docMk/>
            <pc:sldMk cId="878946586" sldId="318"/>
            <ac:graphicFrameMk id="11" creationId="{ABD15D2B-D36D-EDE0-67F6-A101A7CC9147}"/>
          </ac:graphicFrameMkLst>
        </pc:graphicFrameChg>
      </pc:sldChg>
      <pc:sldChg chg="modSp">
        <pc:chgData name="Muriel PIBOULEAU" userId="94c47ee7-fc09-4e86-a4d3-c6c6df41f7ec" providerId="ADAL" clId="{DA6ADD0D-F89C-4F2E-9925-1A05183024B6}" dt="2025-02-28T07:27:27.308" v="2301" actId="207"/>
        <pc:sldMkLst>
          <pc:docMk/>
          <pc:sldMk cId="709609318" sldId="328"/>
        </pc:sldMkLst>
        <pc:graphicFrameChg chg="mod">
          <ac:chgData name="Muriel PIBOULEAU" userId="94c47ee7-fc09-4e86-a4d3-c6c6df41f7ec" providerId="ADAL" clId="{DA6ADD0D-F89C-4F2E-9925-1A05183024B6}" dt="2025-02-28T07:27:27.308" v="2301" actId="207"/>
          <ac:graphicFrameMkLst>
            <pc:docMk/>
            <pc:sldMk cId="709609318" sldId="328"/>
            <ac:graphicFrameMk id="4" creationId="{13A892FC-34BD-0B57-4F2F-39BC2FC95050}"/>
          </ac:graphicFrameMkLst>
        </pc:graphicFrameChg>
      </pc:sldChg>
      <pc:sldChg chg="modSp">
        <pc:chgData name="Muriel PIBOULEAU" userId="94c47ee7-fc09-4e86-a4d3-c6c6df41f7ec" providerId="ADAL" clId="{DA6ADD0D-F89C-4F2E-9925-1A05183024B6}" dt="2025-02-28T07:27:36.807" v="2302" actId="207"/>
        <pc:sldMkLst>
          <pc:docMk/>
          <pc:sldMk cId="1110151224" sldId="330"/>
        </pc:sldMkLst>
        <pc:graphicFrameChg chg="mod">
          <ac:chgData name="Muriel PIBOULEAU" userId="94c47ee7-fc09-4e86-a4d3-c6c6df41f7ec" providerId="ADAL" clId="{DA6ADD0D-F89C-4F2E-9925-1A05183024B6}" dt="2025-02-28T07:27:36.807" v="2302" actId="207"/>
          <ac:graphicFrameMkLst>
            <pc:docMk/>
            <pc:sldMk cId="1110151224" sldId="330"/>
            <ac:graphicFrameMk id="6" creationId="{07486C4E-072D-177D-8613-6A8247189AC1}"/>
          </ac:graphicFrameMkLst>
        </pc:graphicFrameChg>
      </pc:sldChg>
      <pc:sldChg chg="addSp modSp mod">
        <pc:chgData name="Muriel PIBOULEAU" userId="94c47ee7-fc09-4e86-a4d3-c6c6df41f7ec" providerId="ADAL" clId="{DA6ADD0D-F89C-4F2E-9925-1A05183024B6}" dt="2025-02-28T07:27:53.319" v="2304" actId="1076"/>
        <pc:sldMkLst>
          <pc:docMk/>
          <pc:sldMk cId="13243730" sldId="334"/>
        </pc:sldMkLst>
        <pc:spChg chg="add mod">
          <ac:chgData name="Muriel PIBOULEAU" userId="94c47ee7-fc09-4e86-a4d3-c6c6df41f7ec" providerId="ADAL" clId="{DA6ADD0D-F89C-4F2E-9925-1A05183024B6}" dt="2025-02-28T07:27:53.319" v="2304" actId="1076"/>
          <ac:spMkLst>
            <pc:docMk/>
            <pc:sldMk cId="13243730" sldId="334"/>
            <ac:spMk id="3" creationId="{F3EF604D-D230-36EF-3372-A4D73CBDF3A5}"/>
          </ac:spMkLst>
        </pc:spChg>
      </pc:sldChg>
    </pc:docChg>
  </pc:docChgLst>
  <pc:docChgLst>
    <pc:chgData name="Julien PONCELET" userId="94b31b6c-3b37-423f-ba2a-85be1a151d0e" providerId="ADAL" clId="{508D376B-9074-4869-A37E-F938F7D610DB}"/>
    <pc:docChg chg="modSld">
      <pc:chgData name="Julien PONCELET" userId="94b31b6c-3b37-423f-ba2a-85be1a151d0e" providerId="ADAL" clId="{508D376B-9074-4869-A37E-F938F7D610DB}" dt="2025-03-03T13:31:31.224" v="3" actId="27918"/>
      <pc:docMkLst>
        <pc:docMk/>
      </pc:docMkLst>
      <pc:sldChg chg="mod">
        <pc:chgData name="Julien PONCELET" userId="94b31b6c-3b37-423f-ba2a-85be1a151d0e" providerId="ADAL" clId="{508D376B-9074-4869-A37E-F938F7D610DB}" dt="2025-03-03T13:31:31.224" v="3" actId="27918"/>
        <pc:sldMkLst>
          <pc:docMk/>
          <pc:sldMk cId="1110151224" sldId="330"/>
        </pc:sldMkLst>
      </pc:sldChg>
    </pc:docChg>
  </pc:docChgLst>
  <pc:docChgLst>
    <pc:chgData name="Julien PONCELET" userId="S::j.poncelet@lesentreprisesdinsertion.org::94b31b6c-3b37-423f-ba2a-85be1a151d0e" providerId="AD" clId="Web-{6C088FCC-A6F2-5842-F638-586CB702E181}"/>
    <pc:docChg chg="modSld">
      <pc:chgData name="Julien PONCELET" userId="S::j.poncelet@lesentreprisesdinsertion.org::94b31b6c-3b37-423f-ba2a-85be1a151d0e" providerId="AD" clId="Web-{6C088FCC-A6F2-5842-F638-586CB702E181}" dt="2025-03-03T10:24:26.285" v="2" actId="1076"/>
      <pc:docMkLst>
        <pc:docMk/>
      </pc:docMkLst>
      <pc:sldChg chg="modSp">
        <pc:chgData name="Julien PONCELET" userId="S::j.poncelet@lesentreprisesdinsertion.org::94b31b6c-3b37-423f-ba2a-85be1a151d0e" providerId="AD" clId="Web-{6C088FCC-A6F2-5842-F638-586CB702E181}" dt="2025-03-03T10:24:26.285" v="2" actId="1076"/>
        <pc:sldMkLst>
          <pc:docMk/>
          <pc:sldMk cId="2343487076" sldId="265"/>
        </pc:sldMkLst>
        <pc:spChg chg="mod">
          <ac:chgData name="Julien PONCELET" userId="S::j.poncelet@lesentreprisesdinsertion.org::94b31b6c-3b37-423f-ba2a-85be1a151d0e" providerId="AD" clId="Web-{6C088FCC-A6F2-5842-F638-586CB702E181}" dt="2025-03-03T10:24:26.285" v="2" actId="1076"/>
          <ac:spMkLst>
            <pc:docMk/>
            <pc:sldMk cId="2343487076" sldId="265"/>
            <ac:spMk id="9" creationId="{543D474A-4600-4AF4-94D9-E8665C7F4634}"/>
          </ac:spMkLst>
        </pc:spChg>
      </pc:sldChg>
    </pc:docChg>
  </pc:docChgLst>
  <pc:docChgLst>
    <pc:chgData name="Julien PONCELET" userId="94b31b6c-3b37-423f-ba2a-85be1a151d0e" providerId="ADAL" clId="{9A541ED0-6B5D-43D3-9640-A8BD44DB6F7D}"/>
    <pc:docChg chg="modSld">
      <pc:chgData name="Julien PONCELET" userId="94b31b6c-3b37-423f-ba2a-85be1a151d0e" providerId="ADAL" clId="{9A541ED0-6B5D-43D3-9640-A8BD44DB6F7D}" dt="2025-03-03T13:24:25.744" v="11" actId="27918"/>
      <pc:docMkLst>
        <pc:docMk/>
      </pc:docMkLst>
      <pc:sldChg chg="mod">
        <pc:chgData name="Julien PONCELET" userId="94b31b6c-3b37-423f-ba2a-85be1a151d0e" providerId="ADAL" clId="{9A541ED0-6B5D-43D3-9640-A8BD44DB6F7D}" dt="2025-03-03T13:20:10.501" v="2" actId="27918"/>
        <pc:sldMkLst>
          <pc:docMk/>
          <pc:sldMk cId="2210600764" sldId="271"/>
        </pc:sldMkLst>
      </pc:sldChg>
      <pc:sldChg chg="mod">
        <pc:chgData name="Julien PONCELET" userId="94b31b6c-3b37-423f-ba2a-85be1a151d0e" providerId="ADAL" clId="{9A541ED0-6B5D-43D3-9640-A8BD44DB6F7D}" dt="2025-03-03T13:20:22.408" v="5" actId="27918"/>
        <pc:sldMkLst>
          <pc:docMk/>
          <pc:sldMk cId="878946586" sldId="318"/>
        </pc:sldMkLst>
      </pc:sldChg>
      <pc:sldChg chg="mod">
        <pc:chgData name="Julien PONCELET" userId="94b31b6c-3b37-423f-ba2a-85be1a151d0e" providerId="ADAL" clId="{9A541ED0-6B5D-43D3-9640-A8BD44DB6F7D}" dt="2025-03-03T13:24:25.744" v="11" actId="27918"/>
        <pc:sldMkLst>
          <pc:docMk/>
          <pc:sldMk cId="709609318" sldId="32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9_8BAEC66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8_2A4BC76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8_2A4BC766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F_83C3173C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E_3463A91A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D_3E20726C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C_F0AF10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A_422B903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1_AC07B20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B_EF224CBB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7_AD8EBC8B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89049074785295"/>
          <c:y val="0.14686338215801861"/>
          <c:w val="0.65850288365411924"/>
          <c:h val="0.786246144235348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D328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29 %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A92-431B-A803-FE248045C9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/>
                      <a:t>21</a:t>
                    </a:r>
                    <a:r>
                      <a:rPr lang="en-US" b="1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A92-431B-A803-FE248045C9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A92-431B-A803-FE248045C9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42 %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A92-431B-A803-FE248045C9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92-431B-A803-FE248045C9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A92-431B-A803-FE248045C9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0"/>
                      <a:t>14</a:t>
                    </a:r>
                    <a:r>
                      <a:rPr lang="en-US" b="1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A92-431B-A803-FE248045C9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0"/>
                      <a:t>17</a:t>
                    </a:r>
                    <a:r>
                      <a:rPr lang="en-US" b="1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92-431B-A803-FE248045C9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92-431B-A803-FE248045C9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6EC0066-D5DD-4149-9F35-6E595C953EC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3A-4C05-9728-6076CEAE671A}"/>
                </c:ext>
              </c:extLst>
            </c:dLbl>
            <c:dLbl>
              <c:idx val="10"/>
              <c:layout>
                <c:manualLayout>
                  <c:x val="5.867095051867441E-3"/>
                  <c:y val="-4.8892718055054528E-17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22</a:t>
                    </a:r>
                    <a:r>
                      <a:rPr lang="en-US" b="1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92-431B-A803-FE248045C9E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b="0"/>
                      <a:t>17</a:t>
                    </a:r>
                    <a:r>
                      <a:rPr lang="en-US" b="1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92-431B-A803-FE248045C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Feuil1!$A$2:$A$13</c:f>
              <c:strCache>
                <c:ptCount val="12"/>
                <c:pt idx="0">
                  <c:v>Provence-Alpes-Côte d'Azur</c:v>
                </c:pt>
                <c:pt idx="1">
                  <c:v>Pays de la Loire</c:v>
                </c:pt>
                <c:pt idx="2">
                  <c:v>Occitanie</c:v>
                </c:pt>
                <c:pt idx="3">
                  <c:v>Normandie</c:v>
                </c:pt>
                <c:pt idx="4">
                  <c:v>Nouvelle-Aquitaine</c:v>
                </c:pt>
                <c:pt idx="5">
                  <c:v>Ile-de-France</c:v>
                </c:pt>
                <c:pt idx="6">
                  <c:v>Hauts-de-France</c:v>
                </c:pt>
                <c:pt idx="7">
                  <c:v>Grand Est</c:v>
                </c:pt>
                <c:pt idx="8">
                  <c:v>Centre-Val de Loire</c:v>
                </c:pt>
                <c:pt idx="9">
                  <c:v>Bretagne</c:v>
                </c:pt>
                <c:pt idx="10">
                  <c:v>Bourgogne-Franche Comté</c:v>
                </c:pt>
                <c:pt idx="11">
                  <c:v>Auvergne-Rhône-Alpes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0.28999999999999998</c:v>
                </c:pt>
                <c:pt idx="1">
                  <c:v>0.21</c:v>
                </c:pt>
                <c:pt idx="2">
                  <c:v>0.06</c:v>
                </c:pt>
                <c:pt idx="3">
                  <c:v>0.42</c:v>
                </c:pt>
                <c:pt idx="4">
                  <c:v>0.08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0.17</c:v>
                </c:pt>
                <c:pt idx="8">
                  <c:v>0.17</c:v>
                </c:pt>
                <c:pt idx="9">
                  <c:v>0.26</c:v>
                </c:pt>
                <c:pt idx="10">
                  <c:v>0.22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B-4A8B-81C7-1D2B613CF2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2"/>
        <c:axId val="2111361711"/>
        <c:axId val="194836735"/>
      </c:barChart>
      <c:catAx>
        <c:axId val="2111361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836735"/>
        <c:crosses val="autoZero"/>
        <c:auto val="1"/>
        <c:lblAlgn val="ctr"/>
        <c:lblOffset val="100"/>
        <c:noMultiLvlLbl val="0"/>
      </c:catAx>
      <c:valAx>
        <c:axId val="19483673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1136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>
          <a:softEdge rad="304800"/>
        </a:effectLst>
      </c:spPr>
    </c:plotArea>
    <c:legend>
      <c:legendPos val="b"/>
      <c:layout>
        <c:manualLayout>
          <c:xMode val="edge"/>
          <c:yMode val="edge"/>
          <c:x val="0"/>
          <c:y val="0.8536580169674407"/>
          <c:w val="1"/>
          <c:h val="0.13042639164301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rgbClr val="7030A0"/>
                </a:solidFill>
              </a:rPr>
              <a:t>Evolution sur 3 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0624148802868625E-2"/>
          <c:y val="0.10899517066669639"/>
          <c:w val="0.87827272549435587"/>
          <c:h val="0.71718249538983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efficace</c:v>
                </c:pt>
              </c:strCache>
            </c:strRef>
          </c:tx>
          <c:spPr>
            <a:solidFill>
              <a:srgbClr val="2F69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0.39</c:v>
                </c:pt>
                <c:pt idx="1">
                  <c:v>0.4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0-41D3-9A68-98C2A87C391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Efficace</c:v>
                </c:pt>
              </c:strCache>
            </c:strRef>
          </c:tx>
          <c:spPr>
            <a:solidFill>
              <a:srgbClr val="58AC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0.56000000000000005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0-41D3-9A68-98C2A87C391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Moyennement efficace satisfaisants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0.05</c:v>
                </c:pt>
                <c:pt idx="1">
                  <c:v>0.04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A0-41D3-9A68-98C2A87C3918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efficace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01A0-41D3-9A68-98C2A87C39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95739704"/>
        <c:axId val="895741864"/>
      </c:barChart>
      <c:catAx>
        <c:axId val="895739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5741864"/>
        <c:crosses val="autoZero"/>
        <c:auto val="1"/>
        <c:lblAlgn val="ctr"/>
        <c:lblOffset val="100"/>
        <c:noMultiLvlLbl val="0"/>
      </c:catAx>
      <c:valAx>
        <c:axId val="895741864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573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6823640937688"/>
          <c:y val="0.2965680123866547"/>
          <c:w val="0.40261786657552773"/>
          <c:h val="0.6672565382972334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2F69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4-4540-9BDA-DD226A19D1DB}"/>
              </c:ext>
            </c:extLst>
          </c:dPt>
          <c:dPt>
            <c:idx val="1"/>
            <c:bubble3D val="0"/>
            <c:spPr>
              <a:solidFill>
                <a:srgbClr val="5EB3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4-4540-9BDA-DD226A19D1DB}"/>
              </c:ext>
            </c:extLst>
          </c:dPt>
          <c:dPt>
            <c:idx val="2"/>
            <c:bubble3D val="0"/>
            <c:spPr>
              <a:solidFill>
                <a:srgbClr val="FE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34-4540-9BDA-DD226A19D1DB}"/>
              </c:ext>
            </c:extLst>
          </c:dPt>
          <c:dPt>
            <c:idx val="3"/>
            <c:bubble3D val="0"/>
            <c:spPr>
              <a:solidFill>
                <a:srgbClr val="C24A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0A-4651-B5AF-5EE0646260C6}"/>
              </c:ext>
            </c:extLst>
          </c:dPt>
          <c:dLbls>
            <c:dLbl>
              <c:idx val="0"/>
              <c:layout>
                <c:manualLayout>
                  <c:x val="-0.12907107269061577"/>
                  <c:y val="6.08560882828456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34-4540-9BDA-DD226A19D1DB}"/>
                </c:ext>
              </c:extLst>
            </c:dLbl>
            <c:dLbl>
              <c:idx val="1"/>
              <c:layout>
                <c:manualLayout>
                  <c:x val="0.12078430173676105"/>
                  <c:y val="-0.130505255039548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34-4540-9BDA-DD226A19D1DB}"/>
                </c:ext>
              </c:extLst>
            </c:dLbl>
            <c:dLbl>
              <c:idx val="2"/>
              <c:layout>
                <c:manualLayout>
                  <c:x val="8.3413811520086627E-3"/>
                  <c:y val="-1.611339046131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E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34-4540-9BDA-DD226A19D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satisfaisants</c:v>
                </c:pt>
                <c:pt idx="1">
                  <c:v>Satisfaisants</c:v>
                </c:pt>
                <c:pt idx="2">
                  <c:v>Moyennement sastisfaisants</c:v>
                </c:pt>
                <c:pt idx="3">
                  <c:v>Pas du tout satisfaisants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0.39</c:v>
                </c:pt>
                <c:pt idx="1">
                  <c:v>0.56999999999999995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34-4540-9BDA-DD226A19D1D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1958607633415608"/>
          <c:y val="0.33019192913385825"/>
          <c:w val="0.38041392366584398"/>
          <c:h val="0.55836614173228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rgbClr val="7030A0"/>
                </a:solidFill>
              </a:rPr>
              <a:t>Evolution sur 3 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satisfaisants</c:v>
                </c:pt>
              </c:strCache>
            </c:strRef>
          </c:tx>
          <c:spPr>
            <a:solidFill>
              <a:srgbClr val="2F69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0.51</c:v>
                </c:pt>
                <c:pt idx="1">
                  <c:v>0.53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D-412F-8546-BD45A19E29E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Satisfaisants</c:v>
                </c:pt>
              </c:strCache>
            </c:strRef>
          </c:tx>
          <c:spPr>
            <a:solidFill>
              <a:srgbClr val="58AC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0.48</c:v>
                </c:pt>
                <c:pt idx="1">
                  <c:v>0.42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D-412F-8546-BD45A19E29E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Moyennement satisfaisants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0.01</c:v>
                </c:pt>
                <c:pt idx="1">
                  <c:v>0.05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FD-412F-8546-BD45A19E29E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satisfaisants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2BFD-412F-8546-BD45A19E29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95739704"/>
        <c:axId val="895741864"/>
      </c:barChart>
      <c:catAx>
        <c:axId val="895739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5741864"/>
        <c:crosses val="autoZero"/>
        <c:auto val="1"/>
        <c:lblAlgn val="ctr"/>
        <c:lblOffset val="100"/>
        <c:noMultiLvlLbl val="0"/>
      </c:catAx>
      <c:valAx>
        <c:axId val="895741864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573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19325961032122E-2"/>
          <c:y val="4.4040212702090284E-2"/>
          <c:w val="0.73123761309780266"/>
          <c:h val="0.762604181002673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Pas du tout satisfaisante</c:v>
                </c:pt>
              </c:strCache>
            </c:strRef>
          </c:tx>
          <c:spPr>
            <a:solidFill>
              <a:srgbClr val="C24A3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Feuil1!$A$2:$A$6</c:f>
              <c:strCache>
                <c:ptCount val="5"/>
                <c:pt idx="0">
                  <c:v>Auprès des institutionnels (Etat et services déconcentrés)</c:v>
                </c:pt>
                <c:pt idx="1">
                  <c:v>Auprès des décideurs politiques</c:v>
                </c:pt>
                <c:pt idx="2">
                  <c:v>Auprès des autres acteurs de l'IAE de l'ESS</c:v>
                </c:pt>
                <c:pt idx="3">
                  <c:v>Auprès du service public de l'insertion et de l'emploi (France Travail,…)</c:v>
                </c:pt>
                <c:pt idx="4">
                  <c:v>Auprès d’autres partenaires et acteurs économiques (branches professionnelles, OPCO, réseaux économiques...)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 formatCode="0.00%">
                  <c:v>0.01</c:v>
                </c:pt>
                <c:pt idx="1">
                  <c:v>7.0000000000000001E-3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1-418D-B83B-5F46548D6FE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Moyennement satisfaisante</c:v>
                </c:pt>
              </c:strCache>
            </c:strRef>
          </c:tx>
          <c:spPr>
            <a:solidFill>
              <a:srgbClr val="FED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Auprès des institutionnels (Etat et services déconcentrés)</c:v>
                </c:pt>
                <c:pt idx="1">
                  <c:v>Auprès des décideurs politiques</c:v>
                </c:pt>
                <c:pt idx="2">
                  <c:v>Auprès des autres acteurs de l'IAE de l'ESS</c:v>
                </c:pt>
                <c:pt idx="3">
                  <c:v>Auprès du service public de l'insertion et de l'emploi (France Travail,…)</c:v>
                </c:pt>
                <c:pt idx="4">
                  <c:v>Auprès d’autres partenaires et acteurs économiques (branches professionnelles, OPCO, réseaux économiques...) </c:v>
                </c:pt>
              </c:strCache>
            </c:strRef>
          </c:cat>
          <c:val>
            <c:numRef>
              <c:f>Feuil1!$C$2:$C$6</c:f>
              <c:numCache>
                <c:formatCode>0.00%</c:formatCode>
                <c:ptCount val="5"/>
                <c:pt idx="0" formatCode="0%">
                  <c:v>0.05</c:v>
                </c:pt>
                <c:pt idx="1">
                  <c:v>0.05</c:v>
                </c:pt>
                <c:pt idx="2">
                  <c:v>4.2999999999999997E-2</c:v>
                </c:pt>
                <c:pt idx="3" formatCode="0%">
                  <c:v>0.06</c:v>
                </c:pt>
                <c:pt idx="4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11-418D-B83B-5F46548D6FE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Satisfaisante</c:v>
                </c:pt>
              </c:strCache>
            </c:strRef>
          </c:tx>
          <c:spPr>
            <a:solidFill>
              <a:srgbClr val="5EB3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Auprès des institutionnels (Etat et services déconcentrés)</c:v>
                </c:pt>
                <c:pt idx="1">
                  <c:v>Auprès des décideurs politiques</c:v>
                </c:pt>
                <c:pt idx="2">
                  <c:v>Auprès des autres acteurs de l'IAE de l'ESS</c:v>
                </c:pt>
                <c:pt idx="3">
                  <c:v>Auprès du service public de l'insertion et de l'emploi (France Travail,…)</c:v>
                </c:pt>
                <c:pt idx="4">
                  <c:v>Auprès d’autres partenaires et acteurs économiques (branches professionnelles, OPCO, réseaux économiques...) 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 formatCode="0.00%">
                  <c:v>0.59</c:v>
                </c:pt>
                <c:pt idx="1">
                  <c:v>0.56999999999999995</c:v>
                </c:pt>
                <c:pt idx="2" formatCode="0.00%">
                  <c:v>0.6</c:v>
                </c:pt>
                <c:pt idx="3">
                  <c:v>0.59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1-418D-B83B-5F46548D6FE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Très satisfaisante</c:v>
                </c:pt>
              </c:strCache>
            </c:strRef>
          </c:tx>
          <c:spPr>
            <a:solidFill>
              <a:srgbClr val="2F693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Auprès des institutionnels (Etat et services déconcentrés)</c:v>
                </c:pt>
                <c:pt idx="1">
                  <c:v>Auprès des décideurs politiques</c:v>
                </c:pt>
                <c:pt idx="2">
                  <c:v>Auprès des autres acteurs de l'IAE de l'ESS</c:v>
                </c:pt>
                <c:pt idx="3">
                  <c:v>Auprès du service public de l'insertion et de l'emploi (France Travail,…)</c:v>
                </c:pt>
                <c:pt idx="4">
                  <c:v>Auprès d’autres partenaires et acteurs économiques (branches professionnelles, OPCO, réseaux économiques...) </c:v>
                </c:pt>
              </c:strCache>
            </c:strRef>
          </c:cat>
          <c:val>
            <c:numRef>
              <c:f>Feuil1!$E$2:$E$6</c:f>
              <c:numCache>
                <c:formatCode>0.00%</c:formatCode>
                <c:ptCount val="5"/>
                <c:pt idx="0">
                  <c:v>0.35</c:v>
                </c:pt>
                <c:pt idx="1">
                  <c:v>0.37</c:v>
                </c:pt>
                <c:pt idx="2">
                  <c:v>0.36</c:v>
                </c:pt>
                <c:pt idx="3">
                  <c:v>0.35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11-418D-B83B-5F46548D6F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8342224"/>
        <c:axId val="598332056"/>
      </c:barChart>
      <c:catAx>
        <c:axId val="5983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8332056"/>
        <c:crosses val="autoZero"/>
        <c:auto val="1"/>
        <c:lblAlgn val="ctr"/>
        <c:lblOffset val="100"/>
        <c:noMultiLvlLbl val="0"/>
      </c:catAx>
      <c:valAx>
        <c:axId val="598332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8342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7744512662361744"/>
          <c:y val="0.77269723545800639"/>
          <c:w val="0.45716984519962806"/>
          <c:h val="0.2080351714848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Pas du tout satisfaisant</c:v>
                </c:pt>
              </c:strCache>
            </c:strRef>
          </c:tx>
          <c:spPr>
            <a:solidFill>
              <a:srgbClr val="C24A3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Feuil1!$A$2:$A$4</c:f>
              <c:strCache>
                <c:ptCount val="3"/>
                <c:pt idx="0">
                  <c:v>Numérique (site internet, newsletters, LinkedIn et autres réseaux sociaux,...) </c:v>
                </c:pt>
                <c:pt idx="1">
                  <c:v>Evénements nationaux (Journée ETTi, journée RSEi, Congrès,…) </c:v>
                </c:pt>
                <c:pt idx="2">
                  <c:v>Publications (Rapport d’activité, plaquettes et films filières, guide de la création, guide ETTi,...) 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 formatCode="0.00%">
                  <c:v>0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3-4953-A539-D136AAB67F7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Moyennement satisfaisant</c:v>
                </c:pt>
              </c:strCache>
            </c:strRef>
          </c:tx>
          <c:spPr>
            <a:solidFill>
              <a:srgbClr val="FE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465523979268604E-2"/>
                  <c:y val="-2.75054763260915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F5-4BAD-A2C8-4EB7D55B06BB}"/>
                </c:ext>
              </c:extLst>
            </c:dLbl>
            <c:dLbl>
              <c:idx val="1"/>
              <c:layout>
                <c:manualLayout>
                  <c:x val="8.2468915063274861E-2"/>
                  <c:y val="-5.34440543597931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F5-4BAD-A2C8-4EB7D55B06BB}"/>
                </c:ext>
              </c:extLst>
            </c:dLbl>
            <c:dLbl>
              <c:idx val="2"/>
              <c:layout>
                <c:manualLayout>
                  <c:x val="8.09694802439428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F5-4BAD-A2C8-4EB7D55B06B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ED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Numérique (site internet, newsletters, LinkedIn et autres réseaux sociaux,...) </c:v>
                </c:pt>
                <c:pt idx="1">
                  <c:v>Evénements nationaux (Journée ETTi, journée RSEi, Congrès,…) </c:v>
                </c:pt>
                <c:pt idx="2">
                  <c:v>Publications (Rapport d’activité, plaquettes et films filières, guide de la création, guide ETTi,...) </c:v>
                </c:pt>
              </c:strCache>
            </c:strRef>
          </c:cat>
          <c:val>
            <c:numRef>
              <c:f>Feuil1!$C$2:$C$4</c:f>
              <c:numCache>
                <c:formatCode>0.00%</c:formatCode>
                <c:ptCount val="3"/>
                <c:pt idx="0" formatCode="0%">
                  <c:v>0.05</c:v>
                </c:pt>
                <c:pt idx="1">
                  <c:v>0.01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3-4953-A539-D136AAB67F7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Satisfaisant</c:v>
                </c:pt>
              </c:strCache>
            </c:strRef>
          </c:tx>
          <c:spPr>
            <a:solidFill>
              <a:srgbClr val="5EB3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Numérique (site internet, newsletters, LinkedIn et autres réseaux sociaux,...) </c:v>
                </c:pt>
                <c:pt idx="1">
                  <c:v>Evénements nationaux (Journée ETTi, journée RSEi, Congrès,…) </c:v>
                </c:pt>
                <c:pt idx="2">
                  <c:v>Publications (Rapport d’activité, plaquettes et films filières, guide de la création, guide ETTi,...) 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 formatCode="0.00%">
                  <c:v>0.61</c:v>
                </c:pt>
                <c:pt idx="1">
                  <c:v>0.52</c:v>
                </c:pt>
                <c:pt idx="2" formatCode="0.0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3-4953-A539-D136AAB67F7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Très satisfaisant</c:v>
                </c:pt>
              </c:strCache>
            </c:strRef>
          </c:tx>
          <c:spPr>
            <a:solidFill>
              <a:srgbClr val="2F693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Numérique (site internet, newsletters, LinkedIn et autres réseaux sociaux,...) </c:v>
                </c:pt>
                <c:pt idx="1">
                  <c:v>Evénements nationaux (Journée ETTi, journée RSEi, Congrès,…) </c:v>
                </c:pt>
                <c:pt idx="2">
                  <c:v>Publications (Rapport d’activité, plaquettes et films filières, guide de la création, guide ETTi,...) </c:v>
                </c:pt>
              </c:strCache>
            </c:strRef>
          </c:cat>
          <c:val>
            <c:numRef>
              <c:f>Feuil1!$E$2:$E$4</c:f>
              <c:numCache>
                <c:formatCode>0.00%</c:formatCode>
                <c:ptCount val="3"/>
                <c:pt idx="0">
                  <c:v>0.34</c:v>
                </c:pt>
                <c:pt idx="1">
                  <c:v>0.46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3-4953-A539-D136AAB67F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8342224"/>
        <c:axId val="598332056"/>
      </c:barChart>
      <c:catAx>
        <c:axId val="5983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8332056"/>
        <c:crosses val="autoZero"/>
        <c:auto val="1"/>
        <c:lblAlgn val="ctr"/>
        <c:lblOffset val="100"/>
        <c:noMultiLvlLbl val="0"/>
      </c:catAx>
      <c:valAx>
        <c:axId val="598332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8342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rgbClr val="7030A0"/>
                </a:solidFill>
              </a:rPr>
              <a:t>Evolution sur 3 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Numérique (site internet, newsletters, LinkedIn et autres réseaux sociaux,...) 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3005249343832019E-2"/>
                  <c:y val="5.3124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8-4515-8CA1-5D4FFD5EBAB3}"/>
                </c:ext>
              </c:extLst>
            </c:dLbl>
            <c:dLbl>
              <c:idx val="1"/>
              <c:layout>
                <c:manualLayout>
                  <c:x val="1.7916666666666668E-2"/>
                  <c:y val="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8-4515-8CA1-5D4FFD5EB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0.35</c:v>
                </c:pt>
                <c:pt idx="1">
                  <c:v>0.39</c:v>
                </c:pt>
                <c:pt idx="2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F8-4515-8CA1-5D4FFD5EBAB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Evénements nationaux (Journée ETTi, journée RSEi, Congrès,…) 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505249343832023E-2"/>
                  <c:y val="-2.8125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8-4515-8CA1-5D4FFD5EBAB3}"/>
                </c:ext>
              </c:extLst>
            </c:dLbl>
            <c:dLbl>
              <c:idx val="1"/>
              <c:layout>
                <c:manualLayout>
                  <c:x val="3.1578083989501314E-2"/>
                  <c:y val="-5.3124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8-4515-8CA1-5D4FFD5EBAB3}"/>
                </c:ext>
              </c:extLst>
            </c:dLbl>
            <c:dLbl>
              <c:idx val="2"/>
              <c:layout>
                <c:manualLayout>
                  <c:x val="-1.7170400553489316E-2"/>
                  <c:y val="-4.4223337429940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8-4515-8CA1-5D4FFD5EB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0.39</c:v>
                </c:pt>
                <c:pt idx="1">
                  <c:v>0.45</c:v>
                </c:pt>
                <c:pt idx="2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DF8-4515-8CA1-5D4FFD5EBAB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Publications (Rapport d’activité, plaquettes et films filières, guide de la création, guide ETTi,...) 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505249343832023E-2"/>
                  <c:y val="-3.1250000000000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8-4515-8CA1-5D4FFD5EBAB3}"/>
                </c:ext>
              </c:extLst>
            </c:dLbl>
            <c:dLbl>
              <c:idx val="1"/>
              <c:layout>
                <c:manualLayout>
                  <c:x val="3.1578083989501314E-2"/>
                  <c:y val="9.37499999999999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8-4515-8CA1-5D4FFD5EBAB3}"/>
                </c:ext>
              </c:extLst>
            </c:dLbl>
            <c:dLbl>
              <c:idx val="2"/>
              <c:layout>
                <c:manualLayout>
                  <c:x val="8.0729933145524107E-3"/>
                  <c:y val="8.29187576811388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8-4515-8CA1-5D4FFD5EB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0.43</c:v>
                </c:pt>
                <c:pt idx="1">
                  <c:v>0.44</c:v>
                </c:pt>
                <c:pt idx="2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DF8-4515-8CA1-5D4FFD5EB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6656952"/>
        <c:axId val="936657312"/>
      </c:lineChart>
      <c:catAx>
        <c:axId val="93665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6657312"/>
        <c:crosses val="autoZero"/>
        <c:auto val="1"/>
        <c:lblAlgn val="ctr"/>
        <c:lblOffset val="100"/>
        <c:noMultiLvlLbl val="0"/>
      </c:catAx>
      <c:valAx>
        <c:axId val="936657312"/>
        <c:scaling>
          <c:orientation val="minMax"/>
          <c:max val="0.60000000000000009"/>
          <c:min val="0.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66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0973969125151"/>
          <c:y val="0.22213740514112768"/>
          <c:w val="0.57531082812812306"/>
          <c:h val="0.7778625948588723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2F69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C0-4586-9EDB-CE328B027AFA}"/>
              </c:ext>
            </c:extLst>
          </c:dPt>
          <c:dPt>
            <c:idx val="1"/>
            <c:bubble3D val="0"/>
            <c:spPr>
              <a:solidFill>
                <a:srgbClr val="5EB3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0-4586-9EDB-CE328B027AFA}"/>
              </c:ext>
            </c:extLst>
          </c:dPt>
          <c:dPt>
            <c:idx val="2"/>
            <c:bubble3D val="0"/>
            <c:spPr>
              <a:solidFill>
                <a:srgbClr val="FE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C0-4586-9EDB-CE328B027AFA}"/>
              </c:ext>
            </c:extLst>
          </c:dPt>
          <c:dPt>
            <c:idx val="3"/>
            <c:bubble3D val="0"/>
            <c:spPr>
              <a:solidFill>
                <a:srgbClr val="C24A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C0-4586-9EDB-CE328B027AFA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AE-4263-9EEC-9B1ABBA8AC12}"/>
              </c:ext>
            </c:extLst>
          </c:dPt>
          <c:dLbls>
            <c:dLbl>
              <c:idx val="0"/>
              <c:layout>
                <c:manualLayout>
                  <c:x val="1.0368847952955366E-2"/>
                  <c:y val="-2.6699497939066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ansation" panose="020000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0-4586-9EDB-CE328B027AFA}"/>
                </c:ext>
              </c:extLst>
            </c:dLbl>
            <c:dLbl>
              <c:idx val="1"/>
              <c:layout>
                <c:manualLayout>
                  <c:x val="-1.4628784357354589E-2"/>
                  <c:y val="-5.6736433120516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ansation" panose="020000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0-4586-9EDB-CE328B027AFA}"/>
                </c:ext>
              </c:extLst>
            </c:dLbl>
            <c:dLbl>
              <c:idx val="2"/>
              <c:layout>
                <c:manualLayout>
                  <c:x val="2.5914697736367093E-2"/>
                  <c:y val="-9.39228224577013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ansation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C0-4586-9EDB-CE328B027AFA}"/>
                </c:ext>
              </c:extLst>
            </c:dLbl>
            <c:dLbl>
              <c:idx val="3"/>
              <c:layout>
                <c:manualLayout>
                  <c:x val="0.11216866253510949"/>
                  <c:y val="-1.3185184005991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24A32"/>
                      </a:solidFill>
                      <a:latin typeface="Sansation" panose="020000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C0-4586-9EDB-CE328B027A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AE-4263-9EEC-9B1ABBA8A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sation" panose="020000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Très satisfaisante</c:v>
                </c:pt>
                <c:pt idx="1">
                  <c:v>Satisfaisante</c:v>
                </c:pt>
                <c:pt idx="2">
                  <c:v>Moyennement satisfaisante</c:v>
                </c:pt>
                <c:pt idx="3">
                  <c:v>Pas du tout satisfaisante</c:v>
                </c:pt>
                <c:pt idx="4">
                  <c:v>invisible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0.32</c:v>
                </c:pt>
                <c:pt idx="1">
                  <c:v>0.6</c:v>
                </c:pt>
                <c:pt idx="2">
                  <c:v>0.08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C0-4586-9EDB-CE328B027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70735639829222441"/>
          <c:w val="1"/>
          <c:h val="0.10805102562389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82987808146109"/>
          <c:y val="0.20185857326878878"/>
          <c:w val="0.47170121918538915"/>
          <c:h val="0.65489692992960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satisfaisantes</c:v>
                </c:pt>
              </c:strCache>
            </c:strRef>
          </c:tx>
          <c:spPr>
            <a:solidFill>
              <a:srgbClr val="2F693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Logistique (documents préparatoires, lieu, accueil, respect de l’ordre du jour, des horaires…) </c:v>
                </c:pt>
                <c:pt idx="1">
                  <c:v>Qualité de l’animation et intérêt des sujets </c:v>
                </c:pt>
                <c:pt idx="2">
                  <c:v>Qualité des échanges  </c:v>
                </c:pt>
                <c:pt idx="3">
                  <c:v>Qualité des comptes rendus (synthèse des informations délivrées et décisions prises…) 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0.41</c:v>
                </c:pt>
                <c:pt idx="1">
                  <c:v>0.43</c:v>
                </c:pt>
                <c:pt idx="2">
                  <c:v>0.47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0-40A0-8132-952CA1C2A51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Satisfaisantes</c:v>
                </c:pt>
              </c:strCache>
            </c:strRef>
          </c:tx>
          <c:spPr>
            <a:solidFill>
              <a:srgbClr val="58AC4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Logistique (documents préparatoires, lieu, accueil, respect de l’ordre du jour, des horaires…) </c:v>
                </c:pt>
                <c:pt idx="1">
                  <c:v>Qualité de l’animation et intérêt des sujets </c:v>
                </c:pt>
                <c:pt idx="2">
                  <c:v>Qualité des échanges  </c:v>
                </c:pt>
                <c:pt idx="3">
                  <c:v>Qualité des comptes rendus (synthèse des informations délivrées et décisions prises…) </c:v>
                </c:pt>
              </c:strCache>
            </c:strRef>
          </c:cat>
          <c:val>
            <c:numRef>
              <c:f>Feuil1!$C$2:$C$5</c:f>
              <c:numCache>
                <c:formatCode>0.00%</c:formatCode>
                <c:ptCount val="4"/>
                <c:pt idx="0">
                  <c:v>0.55000000000000004</c:v>
                </c:pt>
                <c:pt idx="1">
                  <c:v>0.54</c:v>
                </c:pt>
                <c:pt idx="2">
                  <c:v>0.49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0-40A0-8132-952CA1C2A51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Moyennement satisfaisantes</c:v>
                </c:pt>
              </c:strCache>
            </c:strRef>
          </c:tx>
          <c:spPr>
            <a:solidFill>
              <a:srgbClr val="FE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163979413192188E-2"/>
                  <c:y val="4.108571449546296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E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84-4A1D-A7C5-F8B3167966D5}"/>
                </c:ext>
              </c:extLst>
            </c:dLbl>
            <c:dLbl>
              <c:idx val="1"/>
              <c:layout>
                <c:manualLayout>
                  <c:x val="2.735426916347769E-2"/>
                  <c:y val="-5.44353025600742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E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84-4A1D-A7C5-F8B3167966D5}"/>
                </c:ext>
              </c:extLst>
            </c:dLbl>
            <c:dLbl>
              <c:idx val="2"/>
              <c:layout>
                <c:manualLayout>
                  <c:x val="2.8955363995429841E-2"/>
                  <c:y val="2.9135550510492087E-3"/>
                </c:manualLayout>
              </c:layout>
              <c:tx>
                <c:rich>
                  <a:bodyPr/>
                  <a:lstStyle/>
                  <a:p>
                    <a:fld id="{4C837D6B-F4FF-42C8-A96D-8ED5EB63C773}" type="VALUE">
                      <a:rPr lang="en-US">
                        <a:solidFill>
                          <a:schemeClr val="accent3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DF-4514-A922-7A89FDBA4041}"/>
                </c:ext>
              </c:extLst>
            </c:dLbl>
            <c:dLbl>
              <c:idx val="3"/>
              <c:layout>
                <c:manualLayout>
                  <c:x val="3.2574784494858573E-2"/>
                  <c:y val="0"/>
                </c:manualLayout>
              </c:layout>
              <c:tx>
                <c:rich>
                  <a:bodyPr/>
                  <a:lstStyle/>
                  <a:p>
                    <a:fld id="{341FC938-C67E-4972-BE3E-505A0255467B}" type="VALUE">
                      <a:rPr lang="en-US">
                        <a:solidFill>
                          <a:schemeClr val="accent3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DF-4514-A922-7A89FDBA404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Logistique (documents préparatoires, lieu, accueil, respect de l’ordre du jour, des horaires…) </c:v>
                </c:pt>
                <c:pt idx="1">
                  <c:v>Qualité de l’animation et intérêt des sujets </c:v>
                </c:pt>
                <c:pt idx="2">
                  <c:v>Qualité des échanges  </c:v>
                </c:pt>
                <c:pt idx="3">
                  <c:v>Qualité des comptes rendus (synthèse des informations délivrées et décisions prises…) </c:v>
                </c:pt>
              </c:strCache>
            </c:strRef>
          </c:cat>
          <c:val>
            <c:numRef>
              <c:f>Feuil1!$D$2:$D$5</c:f>
              <c:numCache>
                <c:formatCode>0.00%</c:formatCode>
                <c:ptCount val="4"/>
                <c:pt idx="0">
                  <c:v>0.04</c:v>
                </c:pt>
                <c:pt idx="1">
                  <c:v>0.03</c:v>
                </c:pt>
                <c:pt idx="2">
                  <c:v>0.04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0-40A0-8132-952CA1C2A51B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satisfaisantes</c:v>
                </c:pt>
              </c:strCache>
            </c:strRef>
          </c:tx>
          <c:spPr>
            <a:solidFill>
              <a:srgbClr val="C24A3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Feuil1!$A$2:$A$5</c:f>
              <c:strCache>
                <c:ptCount val="4"/>
                <c:pt idx="0">
                  <c:v>Logistique (documents préparatoires, lieu, accueil, respect de l’ordre du jour, des horaires…) </c:v>
                </c:pt>
                <c:pt idx="1">
                  <c:v>Qualité de l’animation et intérêt des sujets </c:v>
                </c:pt>
                <c:pt idx="2">
                  <c:v>Qualité des échanges  </c:v>
                </c:pt>
                <c:pt idx="3">
                  <c:v>Qualité des comptes rendus (synthèse des informations délivrées et décisions prises…) 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E0-40A0-8132-952CA1C2A5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1484095"/>
        <c:axId val="199775167"/>
      </c:barChart>
      <c:catAx>
        <c:axId val="36148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775167"/>
        <c:crosses val="autoZero"/>
        <c:auto val="1"/>
        <c:lblAlgn val="ctr"/>
        <c:lblOffset val="100"/>
        <c:noMultiLvlLbl val="0"/>
      </c:catAx>
      <c:valAx>
        <c:axId val="199775167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61484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35749529261589E-2"/>
          <c:y val="0.86980148366482091"/>
          <c:w val="0.89928663216912441"/>
          <c:h val="0.13019845125455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2F6937"/>
            </a:solidFill>
          </c:spPr>
          <c:explosion val="7"/>
          <c:dPt>
            <c:idx val="0"/>
            <c:bubble3D val="0"/>
            <c:spPr>
              <a:solidFill>
                <a:srgbClr val="2F69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C48-4960-8812-FC32EEF6D4FF}"/>
              </c:ext>
            </c:extLst>
          </c:dPt>
          <c:dPt>
            <c:idx val="1"/>
            <c:bubble3D val="0"/>
            <c:spPr>
              <a:solidFill>
                <a:srgbClr val="58AC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C48-4960-8812-FC32EEF6D4FF}"/>
              </c:ext>
            </c:extLst>
          </c:dPt>
          <c:dPt>
            <c:idx val="2"/>
            <c:bubble3D val="0"/>
            <c:spPr>
              <a:solidFill>
                <a:srgbClr val="FE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48-4960-8812-FC32EEF6D4FF}"/>
              </c:ext>
            </c:extLst>
          </c:dPt>
          <c:dPt>
            <c:idx val="3"/>
            <c:bubble3D val="0"/>
            <c:spPr>
              <a:solidFill>
                <a:srgbClr val="C24A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8F-4AC2-9D40-A75FB7A7F707}"/>
              </c:ext>
            </c:extLst>
          </c:dPt>
          <c:dLbls>
            <c:dLbl>
              <c:idx val="0"/>
              <c:layout>
                <c:manualLayout>
                  <c:x val="-0.15135474588459297"/>
                  <c:y val="4.9648917092300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48-4960-8812-FC32EEF6D4FF}"/>
                </c:ext>
              </c:extLst>
            </c:dLbl>
            <c:dLbl>
              <c:idx val="1"/>
              <c:layout>
                <c:manualLayout>
                  <c:x val="0.14885597623272581"/>
                  <c:y val="-9.8383000978746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48-4960-8812-FC32EEF6D4FF}"/>
                </c:ext>
              </c:extLst>
            </c:dLbl>
            <c:dLbl>
              <c:idx val="2"/>
              <c:layout>
                <c:manualLayout>
                  <c:x val="-3.6075940553370808E-2"/>
                  <c:y val="2.96038354486588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3"/>
                        </a:solidFill>
                      </a:rPr>
                      <a:t>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48-4960-8812-FC32EEF6D4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efficace</c:v>
                </c:pt>
                <c:pt idx="1">
                  <c:v>Efficace</c:v>
                </c:pt>
                <c:pt idx="2">
                  <c:v>Moyennement efficace</c:v>
                </c:pt>
                <c:pt idx="3">
                  <c:v>Pas du tout efficace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0.33</c:v>
                </c:pt>
                <c:pt idx="1">
                  <c:v>0.64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8-4960-8812-FC32EEF6D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>
          <a:softEdge rad="304800"/>
        </a:effectLst>
      </c:spPr>
    </c:plotArea>
    <c:legend>
      <c:legendPos val="b"/>
      <c:layout>
        <c:manualLayout>
          <c:xMode val="edge"/>
          <c:yMode val="edge"/>
          <c:x val="0"/>
          <c:y val="0.8536580169674407"/>
          <c:w val="1"/>
          <c:h val="0.13042639164301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A0B-6811-4ABD-BC12-CADECBB2DBBE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237B-DADE-4FCB-A709-D04D052D55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8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+ de 180 réponses ​(156 réponses en 2022) </a:t>
            </a:r>
          </a:p>
          <a:p>
            <a:endParaRPr lang="fr-FR"/>
          </a:p>
          <a:p>
            <a:r>
              <a:rPr lang="fr-FR"/>
              <a:t>soit 1/4 des adhérents (25%) </a:t>
            </a:r>
          </a:p>
          <a:p>
            <a:endParaRPr lang="fr-FR"/>
          </a:p>
          <a:p>
            <a:r>
              <a:rPr lang="fr-FR"/>
              <a:t>soit 25% a minima de réponses par fédération régionale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9B02D-1E6A-C148-BA42-DE988371534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9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237B-DADE-4FCB-A709-D04D052D55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n°1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0750C6-84E6-ED49-8E1D-306BBDA9E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9130" y="937314"/>
            <a:ext cx="4991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logos financ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318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6800772-2385-744F-86F7-97DFA10B6D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4297" y="5845944"/>
            <a:ext cx="4542503" cy="755648"/>
          </a:xfrm>
        </p:spPr>
        <p:txBody>
          <a:bodyPr lIns="0" tIns="0" rIns="0" bIns="0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0265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+ flè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EAFAEA-6CE5-894C-B025-138DC8D70191}" type="datetime1">
              <a:rPr lang="fr-FR" smtClean="0"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BC8E0EFF-9806-D048-AFA7-FEFCD052A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7863" y="5573219"/>
            <a:ext cx="2188564" cy="13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0750C6-84E6-ED49-8E1D-306BBDA9E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9130" y="937314"/>
            <a:ext cx="4991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9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A4BC3F-9FFC-454E-9AAA-AFC5964C8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337" y="913512"/>
            <a:ext cx="4711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C20E5B-E3A6-3544-94A9-0453C79EA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8777" y="816515"/>
            <a:ext cx="4699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9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AEB80C-6EF8-DB49-8406-9E0A6436A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1627" y="939381"/>
            <a:ext cx="45847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  <a:latin typeface="Sansation" panose="02000000000000000000" pitchFamily="2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F06DB-7878-4643-BA99-610E471CAC93}" type="datetimeFigureOut">
              <a:rPr lang="fr-FR" smtClean="0"/>
              <a:pPr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D3E9C9-8D29-7646-AA5B-FA393FBE7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647" y="2182507"/>
            <a:ext cx="284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F06DB-7878-4643-BA99-610E471CAC93}" type="datetimeFigureOut">
              <a:rPr lang="fr-FR" smtClean="0"/>
              <a:pPr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DE1D07-AF14-6541-97AC-E69EE3795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90" y="2118320"/>
            <a:ext cx="2954035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3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67D46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F06DB-7878-4643-BA99-610E471CAC93}" type="datetimeFigureOut">
              <a:rPr lang="fr-FR" smtClean="0"/>
              <a:pPr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A593A0-610F-4944-B2A5-052726C5F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05" y="2024644"/>
            <a:ext cx="3162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9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F06DB-7878-4643-BA99-610E471CAC93}" type="datetimeFigureOut">
              <a:rPr lang="fr-FR" smtClean="0"/>
              <a:pPr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310C7D-7CBF-5647-B93B-B1545835F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367" y="2022158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n°1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A4BC3F-9FFC-454E-9AAA-AFC5964C8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337" y="913512"/>
            <a:ext cx="4711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BF06DB-7878-4643-BA99-610E471CAC93}" type="datetimeFigureOut">
              <a:rPr lang="fr-FR" smtClean="0"/>
              <a:pPr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7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F06DB-7878-4643-BA99-610E471CAC93}" type="datetimeFigureOut">
              <a:rPr lang="fr-FR" smtClean="0"/>
              <a:pPr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BC8E0EFF-9806-D048-AFA7-FEFCD052A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7863" y="5573219"/>
            <a:ext cx="2188564" cy="13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9CA-E191-48AE-B700-7C3207E87BFB}" type="datetime1">
              <a:rPr lang="fr-FR" smtClean="0"/>
              <a:t>03/03/2025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0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901B-010E-4ECC-9726-A95F9DA3B713}" type="datetime1">
              <a:rPr lang="fr-FR" smtClean="0"/>
              <a:t>03/03/2025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2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5438-1D8C-4374-88A3-514838A7C3E8}" type="datetime1">
              <a:rPr lang="fr-FR" smtClean="0"/>
              <a:t>03/03/2025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31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84F9-3E94-4A1E-92DA-4E1DC63B2021}" type="datetime1">
              <a:rPr lang="fr-FR" smtClean="0"/>
              <a:t>03/03/2025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43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59D3-B07C-45BB-9C70-5BF7783FB20C}" type="datetime1">
              <a:rPr lang="fr-FR" smtClean="0"/>
              <a:t>03/03/2025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270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84-CA0F-41BF-A341-296A4FFECF1F}" type="datetime1">
              <a:rPr lang="fr-FR" smtClean="0"/>
              <a:t>03/03/2025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A408-1EE9-4BBE-9930-E4A38BC6CD31}" type="datetime1">
              <a:rPr lang="fr-FR" smtClean="0"/>
              <a:t>03/03/2025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181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B863-78B9-488B-8BD4-95D53945D99A}" type="datetime1">
              <a:rPr lang="fr-FR" smtClean="0"/>
              <a:t>03/03/2025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2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n°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C20E5B-E3A6-3544-94A9-0453C79EA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8777" y="816515"/>
            <a:ext cx="4699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6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F47-387D-4C44-B751-02413A665DF2}" type="datetime1">
              <a:rPr lang="fr-FR" smtClean="0"/>
              <a:t>03/03/2025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39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AAFB-6FA1-4D1E-B1A0-6B096DC2DB92}" type="datetime1">
              <a:rPr lang="fr-FR" smtClean="0"/>
              <a:t>03/03/2025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61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0827-A2D7-41B6-988C-2D4DA06B3789}" type="datetime1">
              <a:rPr lang="fr-FR" smtClean="0"/>
              <a:t>03/03/2025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625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n°2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7D6B48-D6F4-964A-84E1-84DBA3528BFC}" type="datetime1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D3E9C9-8D29-7646-AA5B-FA393FBE7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647" y="2182507"/>
            <a:ext cx="284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n°1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5246" y="2176374"/>
            <a:ext cx="4132953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5245" y="3646399"/>
            <a:ext cx="4132953" cy="14958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AEB80C-6EF8-DB49-8406-9E0A6436A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1627" y="939381"/>
            <a:ext cx="45847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n°2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7D6B48-D6F4-964A-84E1-84DBA3528BFC}" type="datetime1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D3E9C9-8D29-7646-AA5B-FA393FBE7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647" y="2182507"/>
            <a:ext cx="284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n°2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4D0FAA-A397-5D42-9164-92C01391743B}" type="datetime1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DE1D07-AF14-6541-97AC-E69EE3795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90" y="2118320"/>
            <a:ext cx="2954035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7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n°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67D46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D1D869-C45F-9246-8064-EF2B169BE1DE}" type="datetime1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A593A0-610F-4944-B2A5-052726C5F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05" y="2024644"/>
            <a:ext cx="3162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n°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934" y="2600983"/>
            <a:ext cx="5442865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  <a:latin typeface="Sansation" panose="02000000000000000000" pitchFamily="2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61BFC3-E792-1449-807E-382B44C77070}" type="datetime1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310C7D-7CBF-5647-B93B-B1545835F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367" y="2022158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36CDB7-3A0B-654A-BDF5-C6C87E90B149}" type="datetime1">
              <a:rPr lang="fr-FR" smtClean="0"/>
              <a:pPr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5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endParaRPr lang="fr-FR" b="0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76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C5C9EE4-A6BF-004B-8A5F-5ED161E459A2}" type="datetime1">
              <a:rPr lang="fr-FR" smtClean="0"/>
              <a:pPr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7408" y="6356350"/>
            <a:ext cx="5632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8958" y="6356350"/>
            <a:ext cx="44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8346F"/>
        </a:buClr>
        <a:buFont typeface="Arial"/>
        <a:buChar char="•"/>
        <a:defRPr lang="fr-FR" sz="2400" b="0" i="0" kern="120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8346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endParaRPr lang="fr-FR" b="0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76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BF06DB-7878-4643-BA99-610E471CAC93}" type="datetimeFigureOut">
              <a:rPr lang="fr-FR" smtClean="0"/>
              <a:pPr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97408" y="6356350"/>
            <a:ext cx="5632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8958" y="6356350"/>
            <a:ext cx="44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57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8346F"/>
        </a:buClr>
        <a:buFont typeface="Arial"/>
        <a:buChar char="•"/>
        <a:defRPr lang="fr-FR" sz="2400" b="0" i="0" kern="120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8346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9EE4-A6BF-004B-8A5F-5ED161E459A2}" type="datetime1">
              <a:rPr lang="fr-FR" smtClean="0"/>
              <a:pPr/>
              <a:t>03/03/2025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D48A-7AB7-7C40-B1AB-B7E39F5AB4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41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D425B-6831-F94E-BEAF-86454156C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solidFill>
                  <a:srgbClr val="224682"/>
                </a:solidFill>
                <a:latin typeface="Sansation"/>
                <a:cs typeface="Calibri"/>
              </a:rPr>
              <a:t>Résultats </a:t>
            </a:r>
            <a:br>
              <a:rPr lang="fr-FR">
                <a:solidFill>
                  <a:srgbClr val="224682"/>
                </a:solidFill>
                <a:latin typeface="Sansation"/>
                <a:cs typeface="Calibri"/>
              </a:rPr>
            </a:br>
            <a:r>
              <a:rPr lang="fr-FR">
                <a:solidFill>
                  <a:srgbClr val="224682"/>
                </a:solidFill>
                <a:latin typeface="Sansation"/>
                <a:cs typeface="Calibri"/>
              </a:rPr>
              <a:t>de l’enquête </a:t>
            </a:r>
            <a:br>
              <a:rPr lang="fr-FR">
                <a:solidFill>
                  <a:srgbClr val="224682"/>
                </a:solidFill>
                <a:latin typeface="Sansation"/>
                <a:cs typeface="Calibri"/>
              </a:rPr>
            </a:br>
            <a:r>
              <a:rPr lang="fr-FR">
                <a:solidFill>
                  <a:srgbClr val="224682"/>
                </a:solidFill>
                <a:latin typeface="Sansation"/>
                <a:cs typeface="Calibri"/>
              </a:rPr>
              <a:t>de satisfaction </a:t>
            </a:r>
            <a:r>
              <a:rPr lang="fr-FR" err="1">
                <a:solidFill>
                  <a:srgbClr val="224682"/>
                </a:solidFill>
                <a:latin typeface="Sansation"/>
                <a:cs typeface="Calibri"/>
              </a:rPr>
              <a:t>Quali’OP</a:t>
            </a:r>
            <a:endParaRPr lang="fr-FR">
              <a:cs typeface="Calibri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E6F028-86DE-A340-8902-442891003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>
                <a:solidFill>
                  <a:srgbClr val="898989"/>
                </a:solidFill>
              </a:rPr>
              <a:t>Janvier 2025</a:t>
            </a:r>
            <a:endParaRPr lang="fr-FR"/>
          </a:p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7EE7E60-5D49-4197-9A11-8AC387E5B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53" y="5536216"/>
            <a:ext cx="1104472" cy="110447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AABBF16-FF53-4A07-A294-260EDAA0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6"/>
            <a:ext cx="4267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FF48D0-02B4-94A9-107D-9E704839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31" y="5725020"/>
            <a:ext cx="6429080" cy="10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26B402B-8D24-4601-AF82-891DD3562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597620"/>
              </p:ext>
            </p:extLst>
          </p:nvPr>
        </p:nvGraphicFramePr>
        <p:xfrm>
          <a:off x="337071" y="1335638"/>
          <a:ext cx="8469858" cy="470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2890DD58-BDBF-4900-97B4-B4954B5C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2" y="6017212"/>
            <a:ext cx="7054906" cy="38697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DD921E-1043-4512-9D21-70961E03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10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42AAA-256B-40ED-8C71-24734E97BE18}"/>
              </a:ext>
            </a:extLst>
          </p:cNvPr>
          <p:cNvSpPr/>
          <p:nvPr/>
        </p:nvSpPr>
        <p:spPr>
          <a:xfrm>
            <a:off x="529118" y="453810"/>
            <a:ext cx="8060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rgbClr val="224682"/>
                </a:solidFill>
              </a:rPr>
              <a:t>Question 3 : Comment évaluez-vous les actions et supports de communication de la fédération ?</a:t>
            </a:r>
          </a:p>
        </p:txBody>
      </p:sp>
    </p:spTree>
    <p:extLst>
      <p:ext uri="{BB962C8B-B14F-4D97-AF65-F5344CB8AC3E}">
        <p14:creationId xmlns:p14="http://schemas.microsoft.com/office/powerpoint/2010/main" val="403800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DD921E-1043-4512-9D21-70961E03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42AAA-256B-40ED-8C71-24734E97BE18}"/>
              </a:ext>
            </a:extLst>
          </p:cNvPr>
          <p:cNvSpPr/>
          <p:nvPr/>
        </p:nvSpPr>
        <p:spPr>
          <a:xfrm>
            <a:off x="529118" y="453810"/>
            <a:ext cx="8060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rgbClr val="224682"/>
                </a:solidFill>
              </a:rPr>
              <a:t>Comment évaluez-vous les actions et supports de communication de la fédération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BF637C-B352-EBCC-93CD-8E67EB9DD418}"/>
              </a:ext>
            </a:extLst>
          </p:cNvPr>
          <p:cNvSpPr txBox="1"/>
          <p:nvPr/>
        </p:nvSpPr>
        <p:spPr>
          <a:xfrm>
            <a:off x="7370764" y="2219262"/>
            <a:ext cx="5384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>
                <a:solidFill>
                  <a:srgbClr val="FFFFFF"/>
                </a:solidFill>
                <a:cs typeface="Calibri"/>
              </a:rPr>
              <a:t>27%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C88E71-A18E-449A-CE61-EFEBC884905A}"/>
              </a:ext>
            </a:extLst>
          </p:cNvPr>
          <p:cNvSpPr txBox="1"/>
          <p:nvPr/>
        </p:nvSpPr>
        <p:spPr>
          <a:xfrm>
            <a:off x="7228521" y="2379001"/>
            <a:ext cx="82296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900" b="1" i="1">
                <a:solidFill>
                  <a:srgbClr val="FFFFFF"/>
                </a:solidFill>
                <a:cs typeface="Calibri"/>
              </a:rPr>
              <a:t>(en 2021)</a:t>
            </a:r>
            <a:endParaRPr lang="fr-FR" sz="900">
              <a:solidFill>
                <a:srgbClr val="FFFFFF"/>
              </a:solidFill>
              <a:cs typeface="Calibri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7486C4E-072D-177D-8613-6A8247189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430938"/>
              </p:ext>
            </p:extLst>
          </p:nvPr>
        </p:nvGraphicFramePr>
        <p:xfrm>
          <a:off x="1511155" y="1360170"/>
          <a:ext cx="6540325" cy="459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60D1D20-DEF7-7A32-F070-3A8EB82F2A85}"/>
              </a:ext>
            </a:extLst>
          </p:cNvPr>
          <p:cNvSpPr txBox="1"/>
          <p:nvPr/>
        </p:nvSpPr>
        <p:spPr>
          <a:xfrm>
            <a:off x="258417" y="6191617"/>
            <a:ext cx="431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/>
              <a:t>Comparaison du taux de « Très satisfaits » </a:t>
            </a:r>
          </a:p>
        </p:txBody>
      </p:sp>
    </p:spTree>
    <p:extLst>
      <p:ext uri="{BB962C8B-B14F-4D97-AF65-F5344CB8AC3E}">
        <p14:creationId xmlns:p14="http://schemas.microsoft.com/office/powerpoint/2010/main" val="111015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6964A-0B8A-DD41-9FC2-E1D6122E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Veille</a:t>
            </a:r>
          </a:p>
        </p:txBody>
      </p:sp>
    </p:spTree>
    <p:extLst>
      <p:ext uri="{BB962C8B-B14F-4D97-AF65-F5344CB8AC3E}">
        <p14:creationId xmlns:p14="http://schemas.microsoft.com/office/powerpoint/2010/main" val="363665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B4F32E3-C8F2-4B85-93A2-25E239F4D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348695"/>
              </p:ext>
            </p:extLst>
          </p:nvPr>
        </p:nvGraphicFramePr>
        <p:xfrm>
          <a:off x="628648" y="1078786"/>
          <a:ext cx="8001643" cy="577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5E07BE-36E2-4B65-A333-5EADEBEF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13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C69D3-D269-412D-83DE-02BB4C9E272C}"/>
              </a:ext>
            </a:extLst>
          </p:cNvPr>
          <p:cNvSpPr/>
          <p:nvPr/>
        </p:nvSpPr>
        <p:spPr>
          <a:xfrm>
            <a:off x="628648" y="570954"/>
            <a:ext cx="800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rgbClr val="224682"/>
                </a:solidFill>
              </a:rPr>
              <a:t>Question 6 : Comment jugez-vous la qualité de la veille diffusée (juridique, insertion, formation, filière...) :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1F3BDBD-54DF-4E74-A15B-0CA544B7BE73}"/>
              </a:ext>
            </a:extLst>
          </p:cNvPr>
          <p:cNvCxnSpPr>
            <a:cxnSpLocks/>
          </p:cNvCxnSpPr>
          <p:nvPr/>
        </p:nvCxnSpPr>
        <p:spPr>
          <a:xfrm flipV="1">
            <a:off x="4387065" y="3204342"/>
            <a:ext cx="2440366" cy="1388206"/>
          </a:xfrm>
          <a:prstGeom prst="straightConnector1">
            <a:avLst/>
          </a:prstGeom>
          <a:ln w="57150">
            <a:solidFill>
              <a:srgbClr val="58AC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CF228A9F-AF81-42B0-9429-5E545D02DAD9}"/>
              </a:ext>
            </a:extLst>
          </p:cNvPr>
          <p:cNvSpPr/>
          <p:nvPr/>
        </p:nvSpPr>
        <p:spPr>
          <a:xfrm>
            <a:off x="4228101" y="4407898"/>
            <a:ext cx="318499" cy="318499"/>
          </a:xfrm>
          <a:prstGeom prst="ellipse">
            <a:avLst/>
          </a:prstGeom>
          <a:solidFill>
            <a:srgbClr val="2F6937"/>
          </a:solidFill>
          <a:ln>
            <a:solidFill>
              <a:srgbClr val="2F6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 descr="Visage souriant à remplissage uni">
            <a:extLst>
              <a:ext uri="{FF2B5EF4-FFF2-40B4-BE49-F238E27FC236}">
                <a16:creationId xmlns:a16="http://schemas.microsoft.com/office/drawing/2014/main" id="{F67DFD37-AEE5-43D2-B47C-51F5970A8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7431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980DE-4871-3F48-845C-3EAB3D3B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Organisation des réunions, accueil et réponses aux questions</a:t>
            </a:r>
          </a:p>
        </p:txBody>
      </p:sp>
    </p:spTree>
    <p:extLst>
      <p:ext uri="{BB962C8B-B14F-4D97-AF65-F5344CB8AC3E}">
        <p14:creationId xmlns:p14="http://schemas.microsoft.com/office/powerpoint/2010/main" val="223692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CC3D9D4-C1AF-4099-8FFD-4682D8C10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039359"/>
              </p:ext>
            </p:extLst>
          </p:nvPr>
        </p:nvGraphicFramePr>
        <p:xfrm>
          <a:off x="1256290" y="1455937"/>
          <a:ext cx="7017698" cy="435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45000D-9EE2-4417-A948-45E0C5B2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15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DFB19-0AC9-4028-80D7-3D10DFE1B862}"/>
              </a:ext>
            </a:extLst>
          </p:cNvPr>
          <p:cNvSpPr/>
          <p:nvPr/>
        </p:nvSpPr>
        <p:spPr>
          <a:xfrm>
            <a:off x="652409" y="508572"/>
            <a:ext cx="8039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rgbClr val="224682"/>
                </a:solidFill>
              </a:rPr>
              <a:t>Question 8 : Votre opinion sur l’animation de la vie fédérale à travers les réunions, des groupes de travail, des projets collectifs, des partages d’expérience, des commissions, des visites d’entreprise.  </a:t>
            </a:r>
          </a:p>
        </p:txBody>
      </p:sp>
    </p:spTree>
    <p:extLst>
      <p:ext uri="{BB962C8B-B14F-4D97-AF65-F5344CB8AC3E}">
        <p14:creationId xmlns:p14="http://schemas.microsoft.com/office/powerpoint/2010/main" val="401200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6964A-0B8A-DD41-9FC2-E1D6122E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En conclusion</a:t>
            </a:r>
          </a:p>
        </p:txBody>
      </p:sp>
    </p:spTree>
    <p:extLst>
      <p:ext uri="{BB962C8B-B14F-4D97-AF65-F5344CB8AC3E}">
        <p14:creationId xmlns:p14="http://schemas.microsoft.com/office/powerpoint/2010/main" val="133104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B454D08-CC77-49FB-B722-0744F2F0E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692130"/>
              </p:ext>
            </p:extLst>
          </p:nvPr>
        </p:nvGraphicFramePr>
        <p:xfrm>
          <a:off x="1458930" y="1209781"/>
          <a:ext cx="6750122" cy="478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A61D6B4-2600-4917-955B-0A704BD7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17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A034B-3804-46CE-B312-396CE9A01AA7}"/>
              </a:ext>
            </a:extLst>
          </p:cNvPr>
          <p:cNvSpPr/>
          <p:nvPr/>
        </p:nvSpPr>
        <p:spPr>
          <a:xfrm>
            <a:off x="847618" y="537553"/>
            <a:ext cx="6046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rgbClr val="224682"/>
                </a:solidFill>
              </a:rPr>
              <a:t>Question 11 : Pour vous, la fédération est…</a:t>
            </a:r>
            <a:endParaRPr lang="en-US" sz="2400" b="1">
              <a:solidFill>
                <a:srgbClr val="2246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1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B454D08-CC77-49FB-B722-0744F2F0E20F}"/>
              </a:ext>
            </a:extLst>
          </p:cNvPr>
          <p:cNvGraphicFramePr/>
          <p:nvPr/>
        </p:nvGraphicFramePr>
        <p:xfrm>
          <a:off x="1458930" y="1209781"/>
          <a:ext cx="6750122" cy="478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A61D6B4-2600-4917-955B-0A704BD7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18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A034B-3804-46CE-B312-396CE9A01AA7}"/>
              </a:ext>
            </a:extLst>
          </p:cNvPr>
          <p:cNvSpPr/>
          <p:nvPr/>
        </p:nvSpPr>
        <p:spPr>
          <a:xfrm>
            <a:off x="1542331" y="1017212"/>
            <a:ext cx="6046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>
                <a:solidFill>
                  <a:srgbClr val="224682"/>
                </a:solidFill>
              </a:rPr>
              <a:t>Pour vous, la fédération est…</a:t>
            </a:r>
            <a:endParaRPr lang="en-US" sz="2000" b="1">
              <a:solidFill>
                <a:srgbClr val="22468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9BB0E5-0C66-14C0-3C22-30CDC38E2FF5}"/>
              </a:ext>
            </a:extLst>
          </p:cNvPr>
          <p:cNvSpPr txBox="1"/>
          <p:nvPr/>
        </p:nvSpPr>
        <p:spPr>
          <a:xfrm>
            <a:off x="3858580" y="3845957"/>
            <a:ext cx="5384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>
                <a:solidFill>
                  <a:srgbClr val="FFFFFF"/>
                </a:solidFill>
                <a:cs typeface="Calibri"/>
              </a:rPr>
              <a:t>51%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D9AACA-2C5C-F20A-6454-7B96EBF59FF7}"/>
              </a:ext>
            </a:extLst>
          </p:cNvPr>
          <p:cNvSpPr txBox="1"/>
          <p:nvPr/>
        </p:nvSpPr>
        <p:spPr>
          <a:xfrm>
            <a:off x="3716337" y="4005696"/>
            <a:ext cx="82296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900" b="1" i="1">
                <a:solidFill>
                  <a:srgbClr val="FFFFFF"/>
                </a:solidFill>
                <a:cs typeface="Calibri"/>
              </a:rPr>
              <a:t>(en 2021)</a:t>
            </a:r>
            <a:endParaRPr lang="fr-FR" sz="90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11B923-AFC7-1633-1C79-CBD5A8EDA882}"/>
              </a:ext>
            </a:extLst>
          </p:cNvPr>
          <p:cNvSpPr txBox="1"/>
          <p:nvPr/>
        </p:nvSpPr>
        <p:spPr>
          <a:xfrm>
            <a:off x="5386688" y="2934022"/>
            <a:ext cx="5384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>
                <a:solidFill>
                  <a:srgbClr val="FFFFFF"/>
                </a:solidFill>
                <a:cs typeface="Calibri"/>
              </a:rPr>
              <a:t>43%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C153B0-A0B0-6341-6668-A47FED4CE432}"/>
              </a:ext>
            </a:extLst>
          </p:cNvPr>
          <p:cNvSpPr txBox="1"/>
          <p:nvPr/>
        </p:nvSpPr>
        <p:spPr>
          <a:xfrm>
            <a:off x="5244445" y="3093761"/>
            <a:ext cx="82296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900" b="1" i="1">
                <a:solidFill>
                  <a:srgbClr val="FFFFFF"/>
                </a:solidFill>
                <a:cs typeface="Calibri"/>
              </a:rPr>
              <a:t>(en 2021)</a:t>
            </a:r>
            <a:endParaRPr lang="fr-FR" sz="900">
              <a:solidFill>
                <a:srgbClr val="FFFFFF"/>
              </a:solidFill>
              <a:cs typeface="Calibri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3A892FC-34BD-0B57-4F2F-39BC2FC95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734723"/>
              </p:ext>
            </p:extLst>
          </p:nvPr>
        </p:nvGraphicFramePr>
        <p:xfrm>
          <a:off x="1274805" y="1405530"/>
          <a:ext cx="6594389" cy="439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60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6964A-0B8A-DD41-9FC2-E1D6122E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AD23AD"/>
                </a:solidFill>
              </a:rPr>
              <a:t>Commentaires libres</a:t>
            </a:r>
          </a:p>
        </p:txBody>
      </p:sp>
    </p:spTree>
    <p:extLst>
      <p:ext uri="{BB962C8B-B14F-4D97-AF65-F5344CB8AC3E}">
        <p14:creationId xmlns:p14="http://schemas.microsoft.com/office/powerpoint/2010/main" val="268077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978E7E-72CC-43BA-88F1-9991F6145E7E}"/>
              </a:ext>
            </a:extLst>
          </p:cNvPr>
          <p:cNvSpPr/>
          <p:nvPr/>
        </p:nvSpPr>
        <p:spPr>
          <a:xfrm>
            <a:off x="683232" y="926558"/>
            <a:ext cx="7777536" cy="4431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fr-FR" sz="2400" b="1" err="1">
                <a:solidFill>
                  <a:srgbClr val="224682"/>
                </a:solidFill>
              </a:rPr>
              <a:t>Quali'OP</a:t>
            </a:r>
            <a:r>
              <a:rPr lang="fr-FR" sz="2400" b="1">
                <a:solidFill>
                  <a:srgbClr val="224682"/>
                </a:solidFill>
              </a:rPr>
              <a:t> - Enquête de satisfaction auprès des adhérents sur les services de la fédération</a:t>
            </a:r>
          </a:p>
          <a:p>
            <a:pPr algn="just" fontAlgn="base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base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​La démarche de certification de services </a:t>
            </a:r>
            <a:r>
              <a:rPr lang="fr-FR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Quali’OP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s’inscrit dans une logique d’amélioration continue du service rendu aux adhérents et demande la mise en œuvre d’une enquête de satisfaction annuelle.</a:t>
            </a:r>
          </a:p>
          <a:p>
            <a:pPr algn="just" fontAlgn="base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base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Cette enquête vise à faire le point sur la satisfaction des adhérents quant aux services rendus et au fonctionnement de la fédération de manière globale, c’est-à-dire tant au niveau national qu’au niveau régional. </a:t>
            </a:r>
          </a:p>
          <a:p>
            <a:pPr algn="just" fontAlgn="base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base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Il s’agit de la quatrième enquête annuelle qui, tout en bénéficiant de quelques améliorations, a respecté la trame générale des précédentes afin d’avoir des éléments de comparaison et pouvoir jouer un rôle de baromètre annuel.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 fontAlgn="base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862958-5C7B-4084-94C3-19FADF6E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53" y="5536216"/>
            <a:ext cx="1104472" cy="110447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2BCCEC-DD8A-44B5-822E-ED7008AC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10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A3B604-7169-4120-B956-6A3E93AECF80}"/>
              </a:ext>
            </a:extLst>
          </p:cNvPr>
          <p:cNvSpPr/>
          <p:nvPr/>
        </p:nvSpPr>
        <p:spPr>
          <a:xfrm>
            <a:off x="595900" y="388522"/>
            <a:ext cx="7919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224682"/>
                </a:solidFill>
              </a:rPr>
              <a:t>Quels sont, à votre avis, les points forts des services de la fédération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08BA98-EBDA-081C-E3DE-8155F374550D}"/>
              </a:ext>
            </a:extLst>
          </p:cNvPr>
          <p:cNvSpPr txBox="1"/>
          <p:nvPr/>
        </p:nvSpPr>
        <p:spPr>
          <a:xfrm>
            <a:off x="989045" y="1240971"/>
            <a:ext cx="6979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Connaissance des adhérents, proximité, présence sur le terrain</a:t>
            </a:r>
          </a:p>
          <a:p>
            <a:r>
              <a:rPr lang="fr-FR"/>
              <a:t>Être un interlocuteur privilégié pour l’ensemble des partenaires, le réseau</a:t>
            </a:r>
          </a:p>
          <a:p>
            <a:r>
              <a:rPr lang="fr-FR"/>
              <a:t>La vision, le plaidoyer, la présence auprès des acteurs institutionnels et la force de conviction, le poids politique</a:t>
            </a:r>
          </a:p>
          <a:p>
            <a:r>
              <a:rPr lang="fr-FR"/>
              <a:t>La pugnacité</a:t>
            </a:r>
          </a:p>
          <a:p>
            <a:r>
              <a:rPr lang="fr-FR"/>
              <a:t>La défense de l’inclusion et de ses acteurs</a:t>
            </a:r>
          </a:p>
          <a:p>
            <a:r>
              <a:rPr lang="fr-FR"/>
              <a:t>Le professionnalisme, le sérieux et la maîtrise des sujets</a:t>
            </a:r>
          </a:p>
          <a:p>
            <a:r>
              <a:rPr lang="fr-FR"/>
              <a:t>L’écoute, la réactivité, l’implication et la compétence de ses équipes</a:t>
            </a:r>
          </a:p>
          <a:p>
            <a:r>
              <a:rPr lang="fr-FR"/>
              <a:t>L’ancrage territorial</a:t>
            </a:r>
          </a:p>
          <a:p>
            <a:r>
              <a:rPr lang="fr-FR"/>
              <a:t>Le support et l’accompagnement des adhérents</a:t>
            </a:r>
          </a:p>
          <a:p>
            <a:r>
              <a:rPr lang="fr-FR"/>
              <a:t>Le service juridique, la précision dans les réponses apportées, l’appui</a:t>
            </a:r>
          </a:p>
          <a:p>
            <a:r>
              <a:rPr lang="fr-FR"/>
              <a:t>La veille formation et juridique</a:t>
            </a:r>
          </a:p>
          <a:p>
            <a:r>
              <a:rPr lang="fr-FR"/>
              <a:t>La prospection économique</a:t>
            </a:r>
          </a:p>
          <a:p>
            <a:r>
              <a:rPr lang="fr-FR"/>
              <a:t>La campagne de communication média</a:t>
            </a:r>
          </a:p>
          <a:p>
            <a:r>
              <a:rPr lang="fr-FR"/>
              <a:t>L’organisation interne, les commissions, les webinaires relatifs au plaidoyer, les décryptages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0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F5334-6B1C-CEA1-B730-6FB33A366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F31182-6D64-8377-0F82-3B6DBA03319D}"/>
              </a:ext>
            </a:extLst>
          </p:cNvPr>
          <p:cNvSpPr/>
          <p:nvPr/>
        </p:nvSpPr>
        <p:spPr>
          <a:xfrm>
            <a:off x="595900" y="388522"/>
            <a:ext cx="791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224682"/>
                </a:solidFill>
              </a:rPr>
              <a:t>Quelles seraient, selon vous, les principales pistes d’amélioration sur les services de la fédération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EF604D-D230-36EF-3372-A4D73CBDF3A5}"/>
              </a:ext>
            </a:extLst>
          </p:cNvPr>
          <p:cNvSpPr txBox="1"/>
          <p:nvPr/>
        </p:nvSpPr>
        <p:spPr>
          <a:xfrm>
            <a:off x="755780" y="1698171"/>
            <a:ext cx="7919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Travailler encore et toujours sur la visibilité de l’IAE</a:t>
            </a:r>
          </a:p>
          <a:p>
            <a:r>
              <a:rPr lang="fr-FR"/>
              <a:t>Continuer à jouer l’inter-réseau</a:t>
            </a:r>
          </a:p>
          <a:p>
            <a:r>
              <a:rPr lang="fr-FR"/>
              <a:t>Plus de lisibilité sur l’organigramme</a:t>
            </a:r>
          </a:p>
          <a:p>
            <a:r>
              <a:rPr lang="fr-FR"/>
              <a:t>Les synergies entre les </a:t>
            </a:r>
            <a:r>
              <a:rPr lang="fr-FR" err="1"/>
              <a:t>Ei</a:t>
            </a:r>
            <a:r>
              <a:rPr lang="fr-FR"/>
              <a:t> et les autres entreprises, se rapprocher des acteurs économiques, s’ouvrir aux réseaux des entreprises locales</a:t>
            </a:r>
          </a:p>
          <a:p>
            <a:r>
              <a:rPr lang="fr-FR"/>
              <a:t>Créer du lien et de l’</a:t>
            </a:r>
            <a:r>
              <a:rPr lang="fr-FR" err="1"/>
              <a:t>inter-connaissance</a:t>
            </a:r>
            <a:r>
              <a:rPr lang="fr-FR"/>
              <a:t> entre les </a:t>
            </a:r>
            <a:r>
              <a:rPr lang="fr-FR" err="1"/>
              <a:t>Ei</a:t>
            </a:r>
            <a:endParaRPr lang="fr-FR"/>
          </a:p>
          <a:p>
            <a:r>
              <a:rPr lang="fr-FR"/>
              <a:t>Le suivi et l’accompagnement des adhérents non élus dans les fédérations régionales</a:t>
            </a:r>
          </a:p>
          <a:p>
            <a:r>
              <a:rPr lang="fr-FR"/>
              <a:t>Le rapport régional/national pour conduire plus fortement les actions de plaidoyer</a:t>
            </a:r>
          </a:p>
          <a:p>
            <a:r>
              <a:rPr lang="fr-FR"/>
              <a:t>La relation avec les </a:t>
            </a:r>
            <a:r>
              <a:rPr lang="fr-FR" err="1"/>
              <a:t>EiTI</a:t>
            </a:r>
            <a:endParaRPr lang="fr-FR"/>
          </a:p>
          <a:p>
            <a:r>
              <a:rPr lang="fr-FR"/>
              <a:t>Poursuivre et développer la campagne de communication</a:t>
            </a:r>
          </a:p>
          <a:p>
            <a:r>
              <a:rPr lang="fr-FR"/>
              <a:t>Mutualiser les moyens et les idées entre les différents réseaux</a:t>
            </a:r>
          </a:p>
          <a:p>
            <a:r>
              <a:rPr lang="fr-FR"/>
              <a:t>Continuer à former les élus et muscler les outils de plaidoyer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DE93EE-36BE-4C37-9413-6850143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0350" y="6394451"/>
            <a:ext cx="2057400" cy="365125"/>
          </a:xfrm>
        </p:spPr>
        <p:txBody>
          <a:bodyPr/>
          <a:lstStyle/>
          <a:p>
            <a:fld id="{6DDF35A2-C349-4648-AFB0-05062276D91A}" type="slidenum">
              <a:rPr lang="fr-FR" smtClean="0"/>
              <a:t>22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A3B604-7169-4120-B956-6A3E93AECF80}"/>
              </a:ext>
            </a:extLst>
          </p:cNvPr>
          <p:cNvSpPr/>
          <p:nvPr/>
        </p:nvSpPr>
        <p:spPr>
          <a:xfrm>
            <a:off x="779124" y="426622"/>
            <a:ext cx="7888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224682"/>
                </a:solidFill>
              </a:rPr>
              <a:t>Avez-vous des observations complémentaires à nous faire remonter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3419F6-9D35-EA5C-E00B-6FF4970673BC}"/>
              </a:ext>
            </a:extLst>
          </p:cNvPr>
          <p:cNvSpPr txBox="1"/>
          <p:nvPr/>
        </p:nvSpPr>
        <p:spPr>
          <a:xfrm>
            <a:off x="779124" y="1287624"/>
            <a:ext cx="7487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Faire de l’égalité F/H une priorité transversale dans les actions de la fédération</a:t>
            </a:r>
          </a:p>
          <a:p>
            <a:r>
              <a:rPr lang="fr-FR"/>
              <a:t>Ne pas oublier les replays pour les webinaires et réunions en ligne</a:t>
            </a:r>
          </a:p>
          <a:p>
            <a:r>
              <a:rPr lang="fr-FR"/>
              <a:t>Cotisation trop élevée</a:t>
            </a:r>
          </a:p>
          <a:p>
            <a:r>
              <a:rPr lang="fr-FR"/>
              <a:t>Structurer les aspects RH et administratif de la nouvelle Fédération pour faire gagner du temps en région</a:t>
            </a:r>
          </a:p>
          <a:p>
            <a:endParaRPr lang="fr-FR"/>
          </a:p>
          <a:p>
            <a:r>
              <a:rPr lang="fr-FR"/>
              <a:t>Bravo pour tout ce qui est fait</a:t>
            </a:r>
          </a:p>
          <a:p>
            <a:r>
              <a:rPr lang="fr-FR"/>
              <a:t>Merci pour le travail accompli</a:t>
            </a:r>
          </a:p>
          <a:p>
            <a:r>
              <a:rPr lang="fr-FR"/>
              <a:t>Merci pour tout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478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EF4719E-6E24-4DBC-A6CC-883678353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5591"/>
            <a:ext cx="7886700" cy="23722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500" b="1">
                <a:solidFill>
                  <a:srgbClr val="224682"/>
                </a:solidFill>
                <a:latin typeface="Sansation" panose="02000000000000000000"/>
              </a:rPr>
              <a:t> Merci à tous </a:t>
            </a:r>
          </a:p>
          <a:p>
            <a:pPr marL="0" indent="0" algn="ctr">
              <a:buNone/>
            </a:pPr>
            <a:r>
              <a:rPr lang="fr-FR" sz="3500" b="1">
                <a:solidFill>
                  <a:srgbClr val="224682"/>
                </a:solidFill>
                <a:latin typeface="Sansation" panose="02000000000000000000"/>
              </a:rPr>
              <a:t>pour avoir répondu à cette enquête !</a:t>
            </a:r>
          </a:p>
          <a:p>
            <a:pPr marL="0" indent="0" algn="ctr">
              <a:buNone/>
            </a:pPr>
            <a:endParaRPr lang="fr-FR" sz="3500" b="1">
              <a:solidFill>
                <a:srgbClr val="224682"/>
              </a:solidFill>
              <a:latin typeface="Sansation" panose="02000000000000000000"/>
            </a:endParaRPr>
          </a:p>
          <a:p>
            <a:pPr marL="0" indent="0" algn="ctr">
              <a:buNone/>
            </a:pPr>
            <a:r>
              <a:rPr lang="fr-FR" sz="3500">
                <a:solidFill>
                  <a:srgbClr val="224682"/>
                </a:solidFill>
                <a:latin typeface="Sansation" panose="02000000000000000000"/>
              </a:rPr>
              <a:t>Et RDV dans un an… </a:t>
            </a:r>
          </a:p>
          <a:p>
            <a:pPr marL="0" indent="0">
              <a:buNone/>
            </a:pPr>
            <a:endParaRPr lang="fr-FR" sz="2000">
              <a:solidFill>
                <a:srgbClr val="224682"/>
              </a:solidFill>
            </a:endParaRPr>
          </a:p>
          <a:p>
            <a:pPr marL="0" indent="0">
              <a:buNone/>
            </a:pPr>
            <a:endParaRPr lang="fr-FR" sz="2000">
              <a:solidFill>
                <a:srgbClr val="224682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257212-1C4C-4C07-B989-6B747794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dirty="0" smtClean="0"/>
              <a:t>23</a:t>
            </a:fld>
            <a:endParaRPr lang="fr-FR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2F27CD-E129-4238-BCA0-4AAF9E13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53" y="5536216"/>
            <a:ext cx="1104472" cy="11044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9EBFBA2-8038-4A9D-98B7-A758F6F8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6"/>
            <a:ext cx="4267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0B8249-847A-9362-8E3C-7177CEDCB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75" y="5714387"/>
            <a:ext cx="5392132" cy="8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0B4A459-CB8A-434A-9709-DF8FF65B9272}"/>
              </a:ext>
            </a:extLst>
          </p:cNvPr>
          <p:cNvSpPr/>
          <p:nvPr/>
        </p:nvSpPr>
        <p:spPr>
          <a:xfrm>
            <a:off x="459141" y="3601546"/>
            <a:ext cx="3227503" cy="2540881"/>
          </a:xfrm>
          <a:prstGeom prst="roundRect">
            <a:avLst/>
          </a:prstGeom>
          <a:solidFill>
            <a:srgbClr val="7728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728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05FBE9-D953-3244-AE42-39FC502A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>
                <a:solidFill>
                  <a:srgbClr val="18346F"/>
                </a:solidFill>
              </a:rPr>
              <a:t>Rappel du cadre de l’enquête</a:t>
            </a:r>
            <a:endParaRPr lang="fr-FR" sz="2400" b="1">
              <a:solidFill>
                <a:srgbClr val="18346F"/>
              </a:solidFill>
              <a:cs typeface="Calibri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25BE806-C7A4-43AC-960F-245D18445DE2}"/>
              </a:ext>
            </a:extLst>
          </p:cNvPr>
          <p:cNvSpPr/>
          <p:nvPr/>
        </p:nvSpPr>
        <p:spPr>
          <a:xfrm>
            <a:off x="3251422" y="3152069"/>
            <a:ext cx="2167758" cy="1477327"/>
          </a:xfrm>
          <a:prstGeom prst="roundRect">
            <a:avLst/>
          </a:prstGeom>
          <a:gradFill>
            <a:gsLst>
              <a:gs pos="0">
                <a:srgbClr val="77286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ENQUETE OBLIGATOIRE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réaliser chaque année (référentiel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Quali’OP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DF37C1-F3B9-4825-B45D-46DDCB6D20F6}"/>
              </a:ext>
            </a:extLst>
          </p:cNvPr>
          <p:cNvSpPr txBox="1"/>
          <p:nvPr/>
        </p:nvSpPr>
        <p:spPr>
          <a:xfrm>
            <a:off x="766506" y="3732391"/>
            <a:ext cx="3082475" cy="2020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Thèmes à couvrir :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Actions d’influence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Comunication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Veille/expertise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Qualité des réunions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Réponses aux adhérents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Accueil  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F944E7-0DA4-4150-8D8B-D89218F74ADA}"/>
              </a:ext>
            </a:extLst>
          </p:cNvPr>
          <p:cNvSpPr txBox="1"/>
          <p:nvPr/>
        </p:nvSpPr>
        <p:spPr>
          <a:xfrm>
            <a:off x="5728803" y="3660792"/>
            <a:ext cx="347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en janvier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</a:t>
            </a: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résultats en février 2025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2047F6-79F3-4F86-9470-BD0A5C4F3082}"/>
              </a:ext>
            </a:extLst>
          </p:cNvPr>
          <p:cNvSpPr txBox="1"/>
          <p:nvPr/>
        </p:nvSpPr>
        <p:spPr>
          <a:xfrm>
            <a:off x="5068440" y="5474645"/>
            <a:ext cx="211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141 réponses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soit </a:t>
            </a:r>
            <a:r>
              <a:rPr lang="fr-FR" sz="1600">
                <a:solidFill>
                  <a:srgbClr val="000000"/>
                </a:solidFill>
                <a:latin typeface="Calibri" panose="020F0502020204030204"/>
              </a:rPr>
              <a:t>20%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adhérents </a:t>
            </a:r>
          </a:p>
        </p:txBody>
      </p:sp>
      <p:pic>
        <p:nvPicPr>
          <p:cNvPr id="15" name="Graphique 14" descr="Calendrier mensuel avec un remplissage uni">
            <a:extLst>
              <a:ext uri="{FF2B5EF4-FFF2-40B4-BE49-F238E27FC236}">
                <a16:creationId xmlns:a16="http://schemas.microsoft.com/office/drawing/2014/main" id="{D8964ED7-0D16-4941-A40F-49005FEED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8267" y="2807219"/>
            <a:ext cx="914400" cy="925172"/>
          </a:xfrm>
          <a:prstGeom prst="rect">
            <a:avLst/>
          </a:prstGeom>
        </p:spPr>
      </p:pic>
      <p:pic>
        <p:nvPicPr>
          <p:cNvPr id="17" name="Graphique 16" descr="Cible avec un remplissage uni">
            <a:extLst>
              <a:ext uri="{FF2B5EF4-FFF2-40B4-BE49-F238E27FC236}">
                <a16:creationId xmlns:a16="http://schemas.microsoft.com/office/drawing/2014/main" id="{3C3CA540-E95E-4F66-A816-ACFB2E8AE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4040" y="5416270"/>
            <a:ext cx="914400" cy="914400"/>
          </a:xfrm>
          <a:prstGeom prst="rect">
            <a:avLst/>
          </a:prstGeom>
        </p:spPr>
      </p:pic>
      <p:pic>
        <p:nvPicPr>
          <p:cNvPr id="19" name="Graphique 18" descr="Presse-papiers vérifié avec un remplissage uni">
            <a:extLst>
              <a:ext uri="{FF2B5EF4-FFF2-40B4-BE49-F238E27FC236}">
                <a16:creationId xmlns:a16="http://schemas.microsoft.com/office/drawing/2014/main" id="{9E3B2D6E-ED29-4D95-B398-C69C72B10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3995501"/>
            <a:ext cx="914400" cy="914400"/>
          </a:xfrm>
          <a:prstGeom prst="rect">
            <a:avLst/>
          </a:prstGeom>
        </p:spPr>
      </p:pic>
      <p:pic>
        <p:nvPicPr>
          <p:cNvPr id="21" name="Graphique 20" descr="Public cible avec un remplissage uni">
            <a:extLst>
              <a:ext uri="{FF2B5EF4-FFF2-40B4-BE49-F238E27FC236}">
                <a16:creationId xmlns:a16="http://schemas.microsoft.com/office/drawing/2014/main" id="{D6A3BF70-9E27-4164-9095-A2C7CDDE40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164" y="1501767"/>
            <a:ext cx="914400" cy="9144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6AC6475-7044-419B-98A5-04394568F7A6}"/>
              </a:ext>
            </a:extLst>
          </p:cNvPr>
          <p:cNvSpPr txBox="1"/>
          <p:nvPr/>
        </p:nvSpPr>
        <p:spPr>
          <a:xfrm>
            <a:off x="1590785" y="1580490"/>
            <a:ext cx="1578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Dirigeants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entreprises adhérentes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F537ED7-09E7-40E0-856B-33D0F584CA0F}"/>
              </a:ext>
            </a:extLst>
          </p:cNvPr>
          <p:cNvSpPr txBox="1"/>
          <p:nvPr/>
        </p:nvSpPr>
        <p:spPr>
          <a:xfrm>
            <a:off x="4876695" y="1503738"/>
            <a:ext cx="351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 en ligne 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 Forms Office 365 (lien via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Info’flash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èche : haut 26">
            <a:extLst>
              <a:ext uri="{FF2B5EF4-FFF2-40B4-BE49-F238E27FC236}">
                <a16:creationId xmlns:a16="http://schemas.microsoft.com/office/drawing/2014/main" id="{329C8444-6745-4BE5-8F71-99E2FEA2D35F}"/>
              </a:ext>
            </a:extLst>
          </p:cNvPr>
          <p:cNvSpPr/>
          <p:nvPr/>
        </p:nvSpPr>
        <p:spPr>
          <a:xfrm rot="18186287">
            <a:off x="2737351" y="2609061"/>
            <a:ext cx="361115" cy="52337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èche : haut 27">
            <a:extLst>
              <a:ext uri="{FF2B5EF4-FFF2-40B4-BE49-F238E27FC236}">
                <a16:creationId xmlns:a16="http://schemas.microsoft.com/office/drawing/2014/main" id="{A64A8F91-A261-4D08-B702-50823612E6D8}"/>
              </a:ext>
            </a:extLst>
          </p:cNvPr>
          <p:cNvSpPr/>
          <p:nvPr/>
        </p:nvSpPr>
        <p:spPr>
          <a:xfrm rot="5400000">
            <a:off x="3428956" y="1661115"/>
            <a:ext cx="361115" cy="47055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èche : haut 28">
            <a:extLst>
              <a:ext uri="{FF2B5EF4-FFF2-40B4-BE49-F238E27FC236}">
                <a16:creationId xmlns:a16="http://schemas.microsoft.com/office/drawing/2014/main" id="{CEE4F8A7-0273-4678-BB59-09F2308AAEB1}"/>
              </a:ext>
            </a:extLst>
          </p:cNvPr>
          <p:cNvSpPr/>
          <p:nvPr/>
        </p:nvSpPr>
        <p:spPr>
          <a:xfrm rot="10800000">
            <a:off x="6179411" y="2206181"/>
            <a:ext cx="361115" cy="47055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èche : haut 29">
            <a:extLst>
              <a:ext uri="{FF2B5EF4-FFF2-40B4-BE49-F238E27FC236}">
                <a16:creationId xmlns:a16="http://schemas.microsoft.com/office/drawing/2014/main" id="{1F3D1107-C92D-44DF-A326-CD2EB7165369}"/>
              </a:ext>
            </a:extLst>
          </p:cNvPr>
          <p:cNvSpPr/>
          <p:nvPr/>
        </p:nvSpPr>
        <p:spPr>
          <a:xfrm rot="12511235">
            <a:off x="5998695" y="4774109"/>
            <a:ext cx="361115" cy="47055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phique 34" descr="Diagramme d’interconnexion avec un remplissage uni">
            <a:extLst>
              <a:ext uri="{FF2B5EF4-FFF2-40B4-BE49-F238E27FC236}">
                <a16:creationId xmlns:a16="http://schemas.microsoft.com/office/drawing/2014/main" id="{5FFA88C3-F8DB-4CE6-8CD7-9FCB41191E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4002610" y="13064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29076A-CD4B-45DA-B3D5-83A3E22F4D09}"/>
              </a:ext>
            </a:extLst>
          </p:cNvPr>
          <p:cNvSpPr/>
          <p:nvPr/>
        </p:nvSpPr>
        <p:spPr>
          <a:xfrm>
            <a:off x="1228897" y="443982"/>
            <a:ext cx="6686207" cy="785301"/>
          </a:xfrm>
          <a:prstGeom prst="rect">
            <a:avLst/>
          </a:prstGeom>
          <a:solidFill>
            <a:srgbClr val="2246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47BC651-3247-4E5F-848B-81F310160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494817"/>
              </p:ext>
            </p:extLst>
          </p:nvPr>
        </p:nvGraphicFramePr>
        <p:xfrm>
          <a:off x="1169557" y="1749773"/>
          <a:ext cx="6493844" cy="476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543D474A-4600-4AF4-94D9-E8665C7F4634}"/>
              </a:ext>
            </a:extLst>
          </p:cNvPr>
          <p:cNvSpPr txBox="1"/>
          <p:nvPr/>
        </p:nvSpPr>
        <p:spPr>
          <a:xfrm>
            <a:off x="1523976" y="648152"/>
            <a:ext cx="61417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141 réponses ont été reçues, soit un taux de réponse de 20 %</a:t>
            </a:r>
            <a:endParaRPr lang="fr-FR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F47A29-D5F8-497D-9C0E-5C5CB5FB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61831"/>
            <a:ext cx="2057400" cy="365125"/>
          </a:xfrm>
        </p:spPr>
        <p:txBody>
          <a:bodyPr/>
          <a:lstStyle/>
          <a:p>
            <a:fld id="{6DDF35A2-C349-4648-AFB0-05062276D91A}" type="slidenum">
              <a:rPr lang="fr-FR" smtClean="0"/>
              <a:t>4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F49A96-D83D-4D38-985A-915E1F356FBD}"/>
              </a:ext>
            </a:extLst>
          </p:cNvPr>
          <p:cNvSpPr/>
          <p:nvPr/>
        </p:nvSpPr>
        <p:spPr>
          <a:xfrm>
            <a:off x="1136429" y="1638457"/>
            <a:ext cx="3766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err="1">
                <a:solidFill>
                  <a:srgbClr val="224682"/>
                </a:solidFill>
              </a:rPr>
              <a:t>Taux</a:t>
            </a:r>
            <a:r>
              <a:rPr lang="en-US" b="1">
                <a:solidFill>
                  <a:srgbClr val="224682"/>
                </a:solidFill>
              </a:rPr>
              <a:t> de </a:t>
            </a:r>
            <a:r>
              <a:rPr lang="en-US" b="1" err="1">
                <a:solidFill>
                  <a:srgbClr val="224682"/>
                </a:solidFill>
              </a:rPr>
              <a:t>réponses</a:t>
            </a:r>
            <a:r>
              <a:rPr lang="en-US" b="1">
                <a:solidFill>
                  <a:srgbClr val="224682"/>
                </a:solidFill>
              </a:rPr>
              <a:t> par </a:t>
            </a:r>
            <a:r>
              <a:rPr lang="en-US" b="1" err="1">
                <a:solidFill>
                  <a:srgbClr val="224682"/>
                </a:solidFill>
              </a:rPr>
              <a:t>région</a:t>
            </a:r>
            <a:endParaRPr lang="en-US" b="1">
              <a:solidFill>
                <a:srgbClr val="2246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8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980DE-4871-3F48-845C-3EAB3D3B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Actions d'influence/plaidoyer</a:t>
            </a:r>
          </a:p>
        </p:txBody>
      </p:sp>
    </p:spTree>
    <p:extLst>
      <p:ext uri="{BB962C8B-B14F-4D97-AF65-F5344CB8AC3E}">
        <p14:creationId xmlns:p14="http://schemas.microsoft.com/office/powerpoint/2010/main" val="297679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F4C1407-1280-4684-8686-78211D602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500590"/>
              </p:ext>
            </p:extLst>
          </p:nvPr>
        </p:nvGraphicFramePr>
        <p:xfrm>
          <a:off x="744876" y="852755"/>
          <a:ext cx="7654248" cy="461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83BBA8-0B14-4FD3-A76C-BBCBF848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40EEC-C57D-4405-9B8A-D0CBD23349C8}"/>
              </a:ext>
            </a:extLst>
          </p:cNvPr>
          <p:cNvSpPr/>
          <p:nvPr/>
        </p:nvSpPr>
        <p:spPr>
          <a:xfrm>
            <a:off x="606174" y="427504"/>
            <a:ext cx="7909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rgbClr val="224682"/>
                </a:solidFill>
              </a:rPr>
              <a:t>Question 1 : Comment évaluez-vous les résultats des actions menées par la fédération pour représenter et défendre les entreprises d’insertion ?</a:t>
            </a:r>
          </a:p>
        </p:txBody>
      </p:sp>
    </p:spTree>
    <p:extLst>
      <p:ext uri="{BB962C8B-B14F-4D97-AF65-F5344CB8AC3E}">
        <p14:creationId xmlns:p14="http://schemas.microsoft.com/office/powerpoint/2010/main" val="221060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83BBA8-0B14-4FD3-A76C-BBCBF848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5A2-C349-4648-AFB0-05062276D91A}" type="slidenum">
              <a:rPr lang="fr-FR" smtClean="0"/>
              <a:t>7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40EEC-C57D-4405-9B8A-D0CBD23349C8}"/>
              </a:ext>
            </a:extLst>
          </p:cNvPr>
          <p:cNvSpPr/>
          <p:nvPr/>
        </p:nvSpPr>
        <p:spPr>
          <a:xfrm>
            <a:off x="617412" y="560717"/>
            <a:ext cx="7909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>
                <a:solidFill>
                  <a:srgbClr val="224682"/>
                </a:solidFill>
              </a:rPr>
              <a:t>Comment évaluez-vous les résultats des actions menées par la fédération pour représenter et défendre les entreprises d’insertion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8B5F21-0114-6015-BAF2-7CD09973B9B7}"/>
              </a:ext>
            </a:extLst>
          </p:cNvPr>
          <p:cNvSpPr txBox="1"/>
          <p:nvPr/>
        </p:nvSpPr>
        <p:spPr>
          <a:xfrm>
            <a:off x="1913860" y="4123136"/>
            <a:ext cx="1053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200" b="1">
                <a:solidFill>
                  <a:schemeClr val="bg1"/>
                </a:solidFill>
                <a:cs typeface="Calibri"/>
              </a:rPr>
              <a:t>48 % en 2022</a:t>
            </a:r>
          </a:p>
          <a:p>
            <a:pPr algn="l"/>
            <a:r>
              <a:rPr lang="fr-FR" sz="1200" b="1">
                <a:solidFill>
                  <a:schemeClr val="bg1"/>
                </a:solidFill>
                <a:cs typeface="Calibri"/>
              </a:rPr>
              <a:t>31% en 2021</a:t>
            </a:r>
          </a:p>
          <a:p>
            <a:pPr algn="l"/>
            <a:endParaRPr lang="fr-FR" sz="12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0650BB-CCA6-962E-0367-06F7D599461A}"/>
              </a:ext>
            </a:extLst>
          </p:cNvPr>
          <p:cNvSpPr txBox="1"/>
          <p:nvPr/>
        </p:nvSpPr>
        <p:spPr>
          <a:xfrm>
            <a:off x="3609443" y="4120839"/>
            <a:ext cx="10531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200" b="1">
                <a:solidFill>
                  <a:schemeClr val="bg1"/>
                </a:solidFill>
                <a:cs typeface="Calibri"/>
              </a:rPr>
              <a:t>51 % en 2022</a:t>
            </a:r>
          </a:p>
          <a:p>
            <a:pPr algn="l"/>
            <a:r>
              <a:rPr lang="fr-FR" sz="1200" b="1">
                <a:solidFill>
                  <a:schemeClr val="bg1"/>
                </a:solidFill>
                <a:cs typeface="Calibri"/>
              </a:rPr>
              <a:t>61% en 2021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BD15D2B-D36D-EDE0-67F6-A101A7CC9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971088"/>
              </p:ext>
            </p:extLst>
          </p:nvPr>
        </p:nvGraphicFramePr>
        <p:xfrm>
          <a:off x="1212990" y="1385556"/>
          <a:ext cx="6680708" cy="427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94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C578064-A33B-40F4-B588-8D726566C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13810"/>
              </p:ext>
            </p:extLst>
          </p:nvPr>
        </p:nvGraphicFramePr>
        <p:xfrm>
          <a:off x="246579" y="1406691"/>
          <a:ext cx="8804953" cy="461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286CC7-8A6E-4848-9734-9CCF22E4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9400"/>
            <a:ext cx="2057400" cy="365125"/>
          </a:xfrm>
        </p:spPr>
        <p:txBody>
          <a:bodyPr/>
          <a:lstStyle/>
          <a:p>
            <a:fld id="{6DDF35A2-C349-4648-AFB0-05062276D91A}" type="slidenum">
              <a:rPr lang="fr-FR" smtClean="0"/>
              <a:t>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CE280-0A57-4648-AC4C-4DD5DF20AB8D}"/>
              </a:ext>
            </a:extLst>
          </p:cNvPr>
          <p:cNvSpPr/>
          <p:nvPr/>
        </p:nvSpPr>
        <p:spPr>
          <a:xfrm>
            <a:off x="469902" y="376037"/>
            <a:ext cx="835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rgbClr val="224682"/>
                </a:solidFill>
              </a:rPr>
              <a:t>Question 2 : Votre opinion sur la représentation de la fédération</a:t>
            </a:r>
          </a:p>
        </p:txBody>
      </p:sp>
    </p:spTree>
    <p:extLst>
      <p:ext uri="{BB962C8B-B14F-4D97-AF65-F5344CB8AC3E}">
        <p14:creationId xmlns:p14="http://schemas.microsoft.com/office/powerpoint/2010/main" val="10423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944C2-771E-D04C-8995-84B98BEA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9020206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Fédération">
      <a:dk1>
        <a:srgbClr val="000000"/>
      </a:dk1>
      <a:lt1>
        <a:srgbClr val="FFFFFF"/>
      </a:lt1>
      <a:dk2>
        <a:srgbClr val="1F4682"/>
      </a:dk2>
      <a:lt2>
        <a:srgbClr val="5E5E61"/>
      </a:lt2>
      <a:accent1>
        <a:srgbClr val="77286C"/>
      </a:accent1>
      <a:accent2>
        <a:srgbClr val="E57C45"/>
      </a:accent2>
      <a:accent3>
        <a:srgbClr val="FECF50"/>
      </a:accent3>
      <a:accent4>
        <a:srgbClr val="6AB262"/>
      </a:accent4>
      <a:accent5>
        <a:srgbClr val="00B9EB"/>
      </a:accent5>
      <a:accent6>
        <a:srgbClr val="E54B94"/>
      </a:accent6>
      <a:hlink>
        <a:srgbClr val="00B9EB"/>
      </a:hlink>
      <a:folHlink>
        <a:srgbClr val="36549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8ACBF629-23E4-5245-A343-D31B9B83FFA3}" vid="{94D277A1-D8A7-BF4A-AB78-883BA6569F97}"/>
    </a:ext>
  </a:extLst>
</a:theme>
</file>

<file path=ppt/theme/theme2.xml><?xml version="1.0" encoding="utf-8"?>
<a:theme xmlns:a="http://schemas.openxmlformats.org/drawingml/2006/main" name="2_Thème Office">
  <a:themeElements>
    <a:clrScheme name="Personnalisé 1">
      <a:dk1>
        <a:srgbClr val="000000"/>
      </a:dk1>
      <a:lt1>
        <a:srgbClr val="FFFFFF"/>
      </a:lt1>
      <a:dk2>
        <a:srgbClr val="1F4682"/>
      </a:dk2>
      <a:lt2>
        <a:srgbClr val="5E5E61"/>
      </a:lt2>
      <a:accent1>
        <a:srgbClr val="77286C"/>
      </a:accent1>
      <a:accent2>
        <a:srgbClr val="E57C45"/>
      </a:accent2>
      <a:accent3>
        <a:srgbClr val="FECF50"/>
      </a:accent3>
      <a:accent4>
        <a:srgbClr val="6AB262"/>
      </a:accent4>
      <a:accent5>
        <a:srgbClr val="00B9EB"/>
      </a:accent5>
      <a:accent6>
        <a:srgbClr val="E54B94"/>
      </a:accent6>
      <a:hlink>
        <a:srgbClr val="00B9EB"/>
      </a:hlink>
      <a:folHlink>
        <a:srgbClr val="36549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Q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FFD965"/>
      </a:accent3>
      <a:accent4>
        <a:srgbClr val="C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7cc29a-93e5-4567-8be7-004cc0e95727">
      <UserInfo>
        <DisplayName>Muriel PIBOULEAU</DisplayName>
        <AccountId>43</AccountId>
        <AccountType/>
      </UserInfo>
      <UserInfo>
        <DisplayName>Cendrine DUQUENNE</DisplayName>
        <AccountId>38</AccountId>
        <AccountType/>
      </UserInfo>
    </SharedWithUsers>
    <Statut xmlns="d5770618-e5ef-4a73-adec-f6bf3c15ea39">Validé</Statu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743E1E0879E49B055FBD2C5908F62" ma:contentTypeVersion="14" ma:contentTypeDescription="Crée un document." ma:contentTypeScope="" ma:versionID="cc317c00dd0391db3392cc3786de5f4a">
  <xsd:schema xmlns:xsd="http://www.w3.org/2001/XMLSchema" xmlns:xs="http://www.w3.org/2001/XMLSchema" xmlns:p="http://schemas.microsoft.com/office/2006/metadata/properties" xmlns:ns2="d5770618-e5ef-4a73-adec-f6bf3c15ea39" xmlns:ns3="967cc29a-93e5-4567-8be7-004cc0e95727" targetNamespace="http://schemas.microsoft.com/office/2006/metadata/properties" ma:root="true" ma:fieldsID="a3a13cb4308fff5d8cccb24181ce0c26" ns2:_="" ns3:_="">
    <xsd:import namespace="d5770618-e5ef-4a73-adec-f6bf3c15ea39"/>
    <xsd:import namespace="967cc29a-93e5-4567-8be7-004cc0e957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Statut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70618-e5ef-4a73-adec-f6bf3c15e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t" ma:index="14" ma:displayName="Statut" ma:format="Dropdown" ma:internalName="Statut">
      <xsd:simpleType>
        <xsd:restriction base="dms:Choice">
          <xsd:enumeration value="Validé"/>
          <xsd:enumeration value="En cour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cc29a-93e5-4567-8be7-004cc0e957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16720-83BA-43C8-9564-79F4F7431C30}">
  <ds:schemaRefs>
    <ds:schemaRef ds:uri="967cc29a-93e5-4567-8be7-004cc0e95727"/>
    <ds:schemaRef ds:uri="d5770618-e5ef-4a73-adec-f6bf3c15ea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2F4FD4-B356-4DC9-B0A7-D7D67D98AAA6}">
  <ds:schemaRefs>
    <ds:schemaRef ds:uri="967cc29a-93e5-4567-8be7-004cc0e95727"/>
    <ds:schemaRef ds:uri="d5770618-e5ef-4a73-adec-f6bf3c15ea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CCE60D-3286-4EAB-8B94-5A26070C1E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23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1_Thème Office</vt:lpstr>
      <vt:lpstr>2_Thème Office</vt:lpstr>
      <vt:lpstr>Thème Office</vt:lpstr>
      <vt:lpstr>Résultats  de l’enquête  de satisfaction Quali’OP</vt:lpstr>
      <vt:lpstr>PowerPoint Presentation</vt:lpstr>
      <vt:lpstr>Rappel du cadre de l’enquête</vt:lpstr>
      <vt:lpstr>PowerPoint Presentation</vt:lpstr>
      <vt:lpstr>Actions d'influence/plaidoyer</vt:lpstr>
      <vt:lpstr>PowerPoint Presentation</vt:lpstr>
      <vt:lpstr>PowerPoint Presentation</vt:lpstr>
      <vt:lpstr>PowerPoint Presentation</vt:lpstr>
      <vt:lpstr>Communication</vt:lpstr>
      <vt:lpstr>PowerPoint Presentation</vt:lpstr>
      <vt:lpstr>PowerPoint Presentation</vt:lpstr>
      <vt:lpstr>Veille</vt:lpstr>
      <vt:lpstr>PowerPoint Presentation</vt:lpstr>
      <vt:lpstr>Organisation des réunions, accueil et réponses aux questions</vt:lpstr>
      <vt:lpstr>PowerPoint Presentation</vt:lpstr>
      <vt:lpstr>En conclusion</vt:lpstr>
      <vt:lpstr>PowerPoint Presentation</vt:lpstr>
      <vt:lpstr>PowerPoint Presentation</vt:lpstr>
      <vt:lpstr>Commentaires libres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Cendrine DUQUENNE</dc:creator>
  <cp:revision>1</cp:revision>
  <dcterms:created xsi:type="dcterms:W3CDTF">2021-06-30T18:36:51Z</dcterms:created>
  <dcterms:modified xsi:type="dcterms:W3CDTF">2025-03-03T13:31:39Z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0x010100D20743E1E0879E49B055FBD2C5908F62</vt:lpwstr>
  </property>
  <property fmtid="{D5CDD505-2E9C-101B-9397-08002B2CF9AE}" pid="3" name="MediaServiceImageTags">
    <vt:lpwstr/>
  </property>
</Properties>
</file>